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4" r:id="rId1"/>
  </p:sldMasterIdLst>
  <p:notesMasterIdLst>
    <p:notesMasterId r:id="rId56"/>
  </p:notesMasterIdLst>
  <p:handoutMasterIdLst>
    <p:handoutMasterId r:id="rId57"/>
  </p:handoutMasterIdLst>
  <p:sldIdLst>
    <p:sldId id="355" r:id="rId2"/>
    <p:sldId id="256" r:id="rId3"/>
    <p:sldId id="259" r:id="rId4"/>
    <p:sldId id="260" r:id="rId5"/>
    <p:sldId id="328" r:id="rId6"/>
    <p:sldId id="331" r:id="rId7"/>
    <p:sldId id="332" r:id="rId8"/>
    <p:sldId id="262" r:id="rId9"/>
    <p:sldId id="264" r:id="rId10"/>
    <p:sldId id="265" r:id="rId11"/>
    <p:sldId id="266" r:id="rId12"/>
    <p:sldId id="268" r:id="rId13"/>
    <p:sldId id="269" r:id="rId14"/>
    <p:sldId id="270" r:id="rId15"/>
    <p:sldId id="271" r:id="rId16"/>
    <p:sldId id="272" r:id="rId17"/>
    <p:sldId id="330" r:id="rId18"/>
    <p:sldId id="276" r:id="rId19"/>
    <p:sldId id="283" r:id="rId20"/>
    <p:sldId id="284" r:id="rId21"/>
    <p:sldId id="285" r:id="rId22"/>
    <p:sldId id="286" r:id="rId23"/>
    <p:sldId id="287" r:id="rId24"/>
    <p:sldId id="288" r:id="rId25"/>
    <p:sldId id="289" r:id="rId26"/>
    <p:sldId id="290" r:id="rId27"/>
    <p:sldId id="291" r:id="rId28"/>
    <p:sldId id="292" r:id="rId29"/>
    <p:sldId id="295" r:id="rId30"/>
    <p:sldId id="299" r:id="rId31"/>
    <p:sldId id="346" r:id="rId32"/>
    <p:sldId id="347" r:id="rId33"/>
    <p:sldId id="348" r:id="rId34"/>
    <p:sldId id="356" r:id="rId35"/>
    <p:sldId id="300" r:id="rId36"/>
    <p:sldId id="301" r:id="rId37"/>
    <p:sldId id="334" r:id="rId38"/>
    <p:sldId id="303" r:id="rId39"/>
    <p:sldId id="304" r:id="rId40"/>
    <p:sldId id="335" r:id="rId41"/>
    <p:sldId id="307" r:id="rId42"/>
    <p:sldId id="308" r:id="rId43"/>
    <p:sldId id="354" r:id="rId44"/>
    <p:sldId id="349" r:id="rId45"/>
    <p:sldId id="350" r:id="rId46"/>
    <p:sldId id="351" r:id="rId47"/>
    <p:sldId id="353" r:id="rId48"/>
    <p:sldId id="309" r:id="rId49"/>
    <p:sldId id="310" r:id="rId50"/>
    <p:sldId id="315" r:id="rId51"/>
    <p:sldId id="317" r:id="rId52"/>
    <p:sldId id="318" r:id="rId53"/>
    <p:sldId id="320" r:id="rId54"/>
    <p:sldId id="321" r:id="rId5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CCCC"/>
    <a:srgbClr val="F3F3F3"/>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43" autoAdjust="0"/>
    <p:restoredTop sz="79953" autoAdjust="0"/>
  </p:normalViewPr>
  <p:slideViewPr>
    <p:cSldViewPr>
      <p:cViewPr varScale="1">
        <p:scale>
          <a:sx n="87" d="100"/>
          <a:sy n="87" d="100"/>
        </p:scale>
        <p:origin x="102" y="3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1664D8F-291F-7C4B-9B37-EE36A409A694}" type="datetimeFigureOut">
              <a:rPr lang="en-US" smtClean="0"/>
              <a:t>11/21/2020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CF940FA-D318-6F4A-84D6-FCF7116865E2}" type="slidenum">
              <a:rPr lang="en-US" smtClean="0"/>
              <a:t>‹#›</a:t>
            </a:fld>
            <a:endParaRPr lang="en-US"/>
          </a:p>
        </p:txBody>
      </p:sp>
    </p:spTree>
    <p:extLst>
      <p:ext uri="{BB962C8B-B14F-4D97-AF65-F5344CB8AC3E}">
        <p14:creationId xmlns:p14="http://schemas.microsoft.com/office/powerpoint/2010/main" val="35542853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974B44-F5FA-D44D-86CC-082B6BEFA46B}" type="datetimeFigureOut">
              <a:rPr lang="en-US" smtClean="0"/>
              <a:t>11/21/2020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0B150F-2242-F44E-AC43-5FC669F8EACE}" type="slidenum">
              <a:rPr lang="en-US" smtClean="0"/>
              <a:t>‹#›</a:t>
            </a:fld>
            <a:endParaRPr lang="en-US"/>
          </a:p>
        </p:txBody>
      </p:sp>
    </p:spTree>
    <p:extLst>
      <p:ext uri="{BB962C8B-B14F-4D97-AF65-F5344CB8AC3E}">
        <p14:creationId xmlns:p14="http://schemas.microsoft.com/office/powerpoint/2010/main" val="27440045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FAAF97D9-7C92-C943-A8DA-F65B914A5776}" type="slidenum">
              <a:rPr lang="en-US">
                <a:latin typeface="Arial" pitchFamily="-111" charset="0"/>
                <a:ea typeface="ＭＳ Ｐゴシック" pitchFamily="-111" charset="-128"/>
                <a:cs typeface="ＭＳ Ｐゴシック" pitchFamily="-111" charset="-128"/>
              </a:rPr>
              <a:pPr/>
              <a:t>4</a:t>
            </a:fld>
            <a:endParaRPr lang="en-US">
              <a:latin typeface="Arial" pitchFamily="-111" charset="0"/>
              <a:ea typeface="ＭＳ Ｐゴシック" pitchFamily="-111" charset="-128"/>
              <a:cs typeface="ＭＳ Ｐゴシック" pitchFamily="-111" charset="-128"/>
            </a:endParaRPr>
          </a:p>
        </p:txBody>
      </p:sp>
      <p:sp>
        <p:nvSpPr>
          <p:cNvPr id="20483" name="Rectangle 2"/>
          <p:cNvSpPr>
            <a:spLocks noGrp="1" noRot="1" noChangeAspect="1" noChangeArrowheads="1"/>
          </p:cNvSpPr>
          <p:nvPr>
            <p:ph type="sldImg"/>
          </p:nvPr>
        </p:nvSpPr>
        <p:spPr>
          <a:solidFill>
            <a:srgbClr val="FFFFFF"/>
          </a:solidFill>
          <a:ln/>
        </p:spPr>
      </p:sp>
      <p:sp>
        <p:nvSpPr>
          <p:cNvPr id="20484" name="Rectangle 3"/>
          <p:cNvSpPr>
            <a:spLocks noGrp="1" noChangeArrowheads="1"/>
          </p:cNvSpPr>
          <p:nvPr>
            <p:ph type="body" idx="1"/>
          </p:nvPr>
        </p:nvSpPr>
        <p:spPr>
          <a:solidFill>
            <a:srgbClr val="FFFFFF"/>
          </a:solidFill>
          <a:ln>
            <a:solidFill>
              <a:srgbClr val="000000"/>
            </a:solidFill>
          </a:ln>
        </p:spPr>
        <p:txBody>
          <a:bodyPr/>
          <a:lstStyle/>
          <a:p>
            <a:pPr algn="just"/>
            <a:r>
              <a:rPr lang="zh-CN" altLang="en-US" b="0" i="0" dirty="0">
                <a:solidFill>
                  <a:srgbClr val="333333"/>
                </a:solidFill>
                <a:effectLst/>
                <a:latin typeface="Arial" panose="020B0604020202020204" pitchFamily="34" charset="0"/>
              </a:rPr>
              <a:t>三重引号保留了字符串的垂直和水平格式</a:t>
            </a:r>
          </a:p>
          <a:p>
            <a:pPr algn="just"/>
            <a:r>
              <a:rPr lang="zh-CN" altLang="en-US" b="0" i="0" dirty="0">
                <a:solidFill>
                  <a:srgbClr val="333333"/>
                </a:solidFill>
                <a:effectLst/>
                <a:latin typeface="Arial" panose="020B0604020202020204" pitchFamily="34" charset="0"/>
              </a:rPr>
              <a:t>允许您键入表格，段落，任何和保留格式</a:t>
            </a:r>
          </a:p>
          <a:p>
            <a:pPr eaLnBrk="1" hangingPunct="1"/>
            <a:endParaRPr lang="en-US" dirty="0">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935277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EE12BBC0-CEA6-DE43-AF76-2FE14306F459}" type="slidenum">
              <a:rPr lang="en-US">
                <a:latin typeface="Arial" pitchFamily="-111" charset="0"/>
                <a:ea typeface="ＭＳ Ｐゴシック" pitchFamily="-111" charset="-128"/>
                <a:cs typeface="ＭＳ Ｐゴシック" pitchFamily="-111" charset="-128"/>
              </a:rPr>
              <a:pPr/>
              <a:t>16</a:t>
            </a:fld>
            <a:endParaRPr lang="en-US">
              <a:latin typeface="Arial" pitchFamily="-111" charset="0"/>
              <a:ea typeface="ＭＳ Ｐゴシック" pitchFamily="-111" charset="-128"/>
              <a:cs typeface="ＭＳ Ｐゴシック" pitchFamily="-111" charset="-128"/>
            </a:endParaRPr>
          </a:p>
        </p:txBody>
      </p:sp>
      <p:sp>
        <p:nvSpPr>
          <p:cNvPr id="40963" name="Rectangle 2"/>
          <p:cNvSpPr>
            <a:spLocks noGrp="1" noRot="1" noChangeAspect="1" noChangeArrowheads="1"/>
          </p:cNvSpPr>
          <p:nvPr>
            <p:ph type="sldImg"/>
          </p:nvPr>
        </p:nvSpPr>
        <p:spPr>
          <a:solidFill>
            <a:srgbClr val="FFFFFF"/>
          </a:solidFill>
          <a:ln/>
        </p:spPr>
      </p:sp>
      <p:sp>
        <p:nvSpPr>
          <p:cNvPr id="40964" name="Rectangle 3"/>
          <p:cNvSpPr>
            <a:spLocks noGrp="1" noChangeArrowheads="1"/>
          </p:cNvSpPr>
          <p:nvPr>
            <p:ph type="body" idx="1"/>
          </p:nvPr>
        </p:nvSpPr>
        <p:spPr>
          <a:solidFill>
            <a:srgbClr val="FFFFFF"/>
          </a:solidFill>
          <a:ln>
            <a:solidFill>
              <a:srgbClr val="000000"/>
            </a:solidFill>
          </a:ln>
        </p:spPr>
        <p:txBody>
          <a:bodyPr/>
          <a:lstStyle/>
          <a:p>
            <a:pPr algn="just"/>
            <a:r>
              <a:rPr lang="zh-CN" altLang="en-US" b="0" i="0" dirty="0">
                <a:solidFill>
                  <a:srgbClr val="333333"/>
                </a:solidFill>
                <a:effectLst/>
                <a:latin typeface="Arial" panose="020B0604020202020204" pitchFamily="34" charset="0"/>
              </a:rPr>
              <a:t>惯用语是</a:t>
            </a:r>
            <a:r>
              <a:rPr lang="en-US" altLang="zh-CN" b="0" i="0" dirty="0">
                <a:solidFill>
                  <a:srgbClr val="333333"/>
                </a:solidFill>
                <a:effectLst/>
                <a:latin typeface="Arial" panose="020B0604020202020204" pitchFamily="34" charset="0"/>
              </a:rPr>
              <a:t>Python</a:t>
            </a:r>
            <a:r>
              <a:rPr lang="zh-CN" altLang="en-US" b="0" i="0" dirty="0">
                <a:solidFill>
                  <a:srgbClr val="333333"/>
                </a:solidFill>
                <a:effectLst/>
                <a:latin typeface="Arial" panose="020B0604020202020204" pitchFamily="34" charset="0"/>
              </a:rPr>
              <a:t>的“短语”，用于一个对非</a:t>
            </a:r>
            <a:r>
              <a:rPr lang="en-US" altLang="zh-CN" b="0" i="0" dirty="0">
                <a:solidFill>
                  <a:srgbClr val="333333"/>
                </a:solidFill>
                <a:effectLst/>
                <a:latin typeface="Arial" panose="020B0604020202020204" pitchFamily="34" charset="0"/>
              </a:rPr>
              <a:t>Python</a:t>
            </a:r>
            <a:r>
              <a:rPr lang="zh-CN" altLang="en-US" b="0" i="0" dirty="0">
                <a:solidFill>
                  <a:srgbClr val="333333"/>
                </a:solidFill>
                <a:effectLst/>
                <a:latin typeface="Arial" panose="020B0604020202020204" pitchFamily="34" charset="0"/>
              </a:rPr>
              <a:t>人员可能不太明显的常见任务</a:t>
            </a:r>
          </a:p>
          <a:p>
            <a:pPr algn="just"/>
            <a:r>
              <a:rPr lang="zh-CN" altLang="en-US" b="0" i="0" dirty="0">
                <a:solidFill>
                  <a:srgbClr val="333333"/>
                </a:solidFill>
                <a:effectLst/>
                <a:latin typeface="Arial" panose="020B0604020202020204" pitchFamily="34" charset="0"/>
              </a:rPr>
              <a:t>如何复制一个字符串</a:t>
            </a:r>
            <a:r>
              <a:rPr lang="en-US" altLang="zh-CN" b="0" i="0" dirty="0">
                <a:solidFill>
                  <a:srgbClr val="333333"/>
                </a:solidFill>
                <a:effectLst/>
                <a:latin typeface="Arial" panose="020B0604020202020204" pitchFamily="34" charset="0"/>
              </a:rPr>
              <a:t>:</a:t>
            </a:r>
          </a:p>
          <a:p>
            <a:pPr algn="just"/>
            <a:r>
              <a:rPr lang="en-US" altLang="zh-CN" b="0" i="0" dirty="0">
                <a:solidFill>
                  <a:srgbClr val="333333"/>
                </a:solidFill>
                <a:effectLst/>
                <a:latin typeface="Arial" panose="020B0604020202020204" pitchFamily="34" charset="0"/>
              </a:rPr>
              <a:t>s = '</a:t>
            </a:r>
            <a:r>
              <a:rPr lang="zh-CN" altLang="en-US" b="0" i="0" dirty="0">
                <a:solidFill>
                  <a:srgbClr val="333333"/>
                </a:solidFill>
                <a:effectLst/>
                <a:latin typeface="Arial" panose="020B0604020202020204" pitchFamily="34" charset="0"/>
              </a:rPr>
              <a:t>嗨，妈妈</a:t>
            </a:r>
            <a:r>
              <a:rPr lang="en-US" altLang="zh-CN" b="0" i="0" dirty="0">
                <a:solidFill>
                  <a:srgbClr val="333333"/>
                </a:solidFill>
                <a:effectLst/>
                <a:latin typeface="Arial" panose="020B0604020202020204" pitchFamily="34" charset="0"/>
              </a:rPr>
              <a:t>'</a:t>
            </a:r>
          </a:p>
          <a:p>
            <a:pPr algn="just"/>
            <a:r>
              <a:rPr lang="en-US" altLang="zh-CN" b="0" i="0" dirty="0">
                <a:solidFill>
                  <a:srgbClr val="333333"/>
                </a:solidFill>
                <a:effectLst/>
                <a:latin typeface="Arial" panose="020B0604020202020204" pitchFamily="34" charset="0"/>
              </a:rPr>
              <a:t>t = s [:]</a:t>
            </a:r>
          </a:p>
          <a:p>
            <a:pPr algn="just"/>
            <a:r>
              <a:rPr lang="zh-CN" altLang="en-US" b="0" i="0" dirty="0">
                <a:solidFill>
                  <a:srgbClr val="333333"/>
                </a:solidFill>
                <a:effectLst/>
                <a:latin typeface="Arial" panose="020B0604020202020204" pitchFamily="34" charset="0"/>
              </a:rPr>
              <a:t>如何反转字符串</a:t>
            </a:r>
          </a:p>
          <a:p>
            <a:pPr algn="just"/>
            <a:r>
              <a:rPr lang="zh-CN" altLang="en-US" b="0" i="0" dirty="0">
                <a:solidFill>
                  <a:srgbClr val="333333"/>
                </a:solidFill>
                <a:effectLst/>
                <a:latin typeface="Arial" panose="020B0604020202020204" pitchFamily="34" charset="0"/>
              </a:rPr>
              <a:t>女士，我是亚当。</a:t>
            </a:r>
          </a:p>
          <a:p>
            <a:pPr algn="just"/>
            <a:r>
              <a:rPr lang="zh-CN" altLang="en-US" b="0" i="0" dirty="0">
                <a:solidFill>
                  <a:srgbClr val="333333"/>
                </a:solidFill>
                <a:effectLst/>
                <a:latin typeface="Arial" panose="020B0604020202020204" pitchFamily="34" charset="0"/>
              </a:rPr>
              <a:t>逆转</a:t>
            </a:r>
            <a:r>
              <a:rPr lang="en-US" altLang="zh-CN" b="0" i="0" dirty="0">
                <a:solidFill>
                  <a:srgbClr val="333333"/>
                </a:solidFill>
                <a:effectLst/>
                <a:latin typeface="Arial" panose="020B0604020202020204" pitchFamily="34" charset="0"/>
              </a:rPr>
              <a:t>= s [:: 1]</a:t>
            </a:r>
          </a:p>
        </p:txBody>
      </p:sp>
    </p:spTree>
    <p:extLst>
      <p:ext uri="{BB962C8B-B14F-4D97-AF65-F5344CB8AC3E}">
        <p14:creationId xmlns:p14="http://schemas.microsoft.com/office/powerpoint/2010/main" val="1889461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Arial" panose="020B0604020202020204" pitchFamily="34" charset="0"/>
              </a:rPr>
              <a:t>for</a:t>
            </a:r>
            <a:r>
              <a:rPr lang="zh-CN" altLang="en-US" b="0" i="0" dirty="0">
                <a:solidFill>
                  <a:srgbClr val="333333"/>
                </a:solidFill>
                <a:effectLst/>
                <a:latin typeface="Arial" panose="020B0604020202020204" pitchFamily="34" charset="0"/>
              </a:rPr>
              <a:t>循环按顺序遍历序列中的每个元素。对于字符串，这意味着一个字符接一个字符</a:t>
            </a:r>
            <a:r>
              <a:rPr lang="en-US" altLang="zh-CN" b="0" i="0" dirty="0">
                <a:solidFill>
                  <a:srgbClr val="333333"/>
                </a:solidFill>
                <a:effectLst/>
                <a:latin typeface="Arial" panose="020B0604020202020204" pitchFamily="34" charset="0"/>
              </a:rPr>
              <a:t>:</a:t>
            </a:r>
            <a:endParaRPr lang="en-SG" dirty="0"/>
          </a:p>
        </p:txBody>
      </p:sp>
      <p:sp>
        <p:nvSpPr>
          <p:cNvPr id="4" name="灯片编号占位符 3"/>
          <p:cNvSpPr>
            <a:spLocks noGrp="1"/>
          </p:cNvSpPr>
          <p:nvPr>
            <p:ph type="sldNum" sz="quarter" idx="5"/>
          </p:nvPr>
        </p:nvSpPr>
        <p:spPr/>
        <p:txBody>
          <a:bodyPr/>
          <a:lstStyle/>
          <a:p>
            <a:fld id="{A70B150F-2242-F44E-AC43-5FC669F8EACE}" type="slidenum">
              <a:rPr lang="en-US" smtClean="0"/>
              <a:t>17</a:t>
            </a:fld>
            <a:endParaRPr lang="en-US"/>
          </a:p>
        </p:txBody>
      </p:sp>
    </p:spTree>
    <p:extLst>
      <p:ext uri="{BB962C8B-B14F-4D97-AF65-F5344CB8AC3E}">
        <p14:creationId xmlns:p14="http://schemas.microsoft.com/office/powerpoint/2010/main" val="1673434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zh-CN" altLang="en-US" b="0" i="0" dirty="0">
                <a:solidFill>
                  <a:srgbClr val="333333"/>
                </a:solidFill>
                <a:effectLst/>
                <a:latin typeface="Arial" panose="020B0604020202020204" pitchFamily="34" charset="0"/>
              </a:rPr>
              <a:t>上面的操作代表什么</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这取决于类型</a:t>
            </a:r>
            <a:r>
              <a:rPr lang="en-US" altLang="zh-CN" b="0" i="0" dirty="0">
                <a:solidFill>
                  <a:srgbClr val="333333"/>
                </a:solidFill>
                <a:effectLst/>
                <a:latin typeface="Arial" panose="020B0604020202020204" pitchFamily="34" charset="0"/>
              </a:rPr>
              <a:t>!</a:t>
            </a:r>
          </a:p>
          <a:p>
            <a:pPr algn="just"/>
            <a:r>
              <a:rPr lang="zh-CN" altLang="en-US" b="0" i="0" dirty="0">
                <a:solidFill>
                  <a:srgbClr val="333333"/>
                </a:solidFill>
                <a:effectLst/>
                <a:latin typeface="Arial" panose="020B0604020202020204" pitchFamily="34" charset="0"/>
              </a:rPr>
              <a:t>两个字符串</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连接  </a:t>
            </a:r>
            <a:r>
              <a:rPr lang="en-SG" altLang="zh-CN" b="0" i="0" dirty="0">
                <a:solidFill>
                  <a:srgbClr val="333333"/>
                </a:solidFill>
                <a:effectLst/>
                <a:latin typeface="Arial" panose="020B0604020202020204" pitchFamily="34" charset="0"/>
              </a:rPr>
              <a:t>‘</a:t>
            </a:r>
            <a:r>
              <a:rPr lang="en-SG" altLang="zh-CN" b="0" i="0" dirty="0" err="1">
                <a:solidFill>
                  <a:srgbClr val="333333"/>
                </a:solidFill>
                <a:effectLst/>
                <a:latin typeface="Arial" panose="020B0604020202020204" pitchFamily="34" charset="0"/>
              </a:rPr>
              <a:t>abc</a:t>
            </a:r>
            <a:r>
              <a:rPr lang="en-SG" altLang="zh-CN" b="0" i="0" dirty="0">
                <a:solidFill>
                  <a:srgbClr val="333333"/>
                </a:solidFill>
                <a:effectLst/>
                <a:latin typeface="Arial" panose="020B0604020202020204" pitchFamily="34" charset="0"/>
              </a:rPr>
              <a:t>’+’def’=‘</a:t>
            </a:r>
            <a:r>
              <a:rPr lang="en-SG" altLang="zh-CN" b="0" i="0" dirty="0" err="1">
                <a:solidFill>
                  <a:srgbClr val="333333"/>
                </a:solidFill>
                <a:effectLst/>
                <a:latin typeface="Arial" panose="020B0604020202020204" pitchFamily="34" charset="0"/>
              </a:rPr>
              <a:t>abcdef</a:t>
            </a:r>
            <a:r>
              <a:rPr lang="en-SG" altLang="zh-CN" b="0" i="0" dirty="0">
                <a:solidFill>
                  <a:srgbClr val="333333"/>
                </a:solidFill>
                <a:effectLst/>
                <a:latin typeface="Arial" panose="020B0604020202020204" pitchFamily="34" charset="0"/>
              </a:rPr>
              <a:t>’</a:t>
            </a:r>
            <a:endParaRPr lang="zh-CN" altLang="en-US" b="0" i="0" dirty="0">
              <a:solidFill>
                <a:srgbClr val="333333"/>
              </a:solidFill>
              <a:effectLst/>
              <a:latin typeface="Arial" panose="020B0604020202020204" pitchFamily="34" charset="0"/>
            </a:endParaRPr>
          </a:p>
          <a:p>
            <a:pPr algn="just"/>
            <a:r>
              <a:rPr lang="zh-CN" altLang="en-US" b="0" i="0" dirty="0">
                <a:solidFill>
                  <a:srgbClr val="333333"/>
                </a:solidFill>
                <a:effectLst/>
                <a:latin typeface="Arial" panose="020B0604020202020204" pitchFamily="34" charset="0"/>
              </a:rPr>
              <a:t>两个整数</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除了 </a:t>
            </a:r>
            <a:r>
              <a:rPr lang="en-SG" altLang="zh-CN" b="0" i="0" dirty="0">
                <a:solidFill>
                  <a:srgbClr val="333333"/>
                </a:solidFill>
                <a:effectLst/>
                <a:latin typeface="Arial" panose="020B0604020202020204" pitchFamily="34" charset="0"/>
              </a:rPr>
              <a:t>’10’+’5’=’105’</a:t>
            </a:r>
            <a:endParaRPr lang="zh-CN" altLang="en-US" b="0" i="0" dirty="0">
              <a:solidFill>
                <a:srgbClr val="333333"/>
              </a:solidFill>
              <a:effectLst/>
              <a:latin typeface="Arial" panose="020B0604020202020204" pitchFamily="34" charset="0"/>
            </a:endParaRPr>
          </a:p>
          <a:p>
            <a:pPr algn="just"/>
            <a:r>
              <a:rPr lang="zh-CN" altLang="en-US" b="0" i="0" dirty="0">
                <a:solidFill>
                  <a:srgbClr val="333333"/>
                </a:solidFill>
                <a:effectLst/>
                <a:latin typeface="Arial" panose="020B0604020202020204" pitchFamily="34" charset="0"/>
              </a:rPr>
              <a:t>操作符被重载。</a:t>
            </a:r>
          </a:p>
          <a:p>
            <a:pPr algn="just"/>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执行的操作取决于它所处理的类型</a:t>
            </a:r>
          </a:p>
        </p:txBody>
      </p:sp>
      <p:sp>
        <p:nvSpPr>
          <p:cNvPr id="4" name="Slide Number Placeholder 3"/>
          <p:cNvSpPr>
            <a:spLocks noGrp="1"/>
          </p:cNvSpPr>
          <p:nvPr>
            <p:ph type="sldNum" sz="quarter" idx="10"/>
          </p:nvPr>
        </p:nvSpPr>
        <p:spPr/>
        <p:txBody>
          <a:bodyPr/>
          <a:lstStyle/>
          <a:p>
            <a:fld id="{A70B150F-2242-F44E-AC43-5FC669F8EACE}" type="slidenum">
              <a:rPr lang="en-US" smtClean="0"/>
              <a:t>18</a:t>
            </a:fld>
            <a:endParaRPr lang="en-US"/>
          </a:p>
        </p:txBody>
      </p:sp>
    </p:spTree>
    <p:extLst>
      <p:ext uri="{BB962C8B-B14F-4D97-AF65-F5344CB8AC3E}">
        <p14:creationId xmlns:p14="http://schemas.microsoft.com/office/powerpoint/2010/main" val="192655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76D2F17A-58C4-A144-B3A1-B632A3483B44}" type="slidenum">
              <a:rPr lang="en-US">
                <a:latin typeface="Arial" pitchFamily="-111" charset="0"/>
                <a:ea typeface="ＭＳ Ｐゴシック" pitchFamily="-111" charset="-128"/>
                <a:cs typeface="ＭＳ Ｐゴシック" pitchFamily="-111" charset="-128"/>
              </a:rPr>
              <a:pPr/>
              <a:t>19</a:t>
            </a:fld>
            <a:endParaRPr lang="en-US">
              <a:latin typeface="Arial" pitchFamily="-111" charset="0"/>
              <a:ea typeface="ＭＳ Ｐゴシック" pitchFamily="-111" charset="-128"/>
              <a:cs typeface="ＭＳ Ｐゴシック" pitchFamily="-111" charset="-128"/>
            </a:endParaRPr>
          </a:p>
        </p:txBody>
      </p:sp>
      <p:sp>
        <p:nvSpPr>
          <p:cNvPr id="26627" name="Rectangle 2"/>
          <p:cNvSpPr>
            <a:spLocks noGrp="1" noRot="1" noChangeAspect="1" noChangeArrowheads="1"/>
          </p:cNvSpPr>
          <p:nvPr>
            <p:ph type="sldImg"/>
          </p:nvPr>
        </p:nvSpPr>
        <p:spPr>
          <a:solidFill>
            <a:srgbClr val="FFFFFF"/>
          </a:solidFill>
          <a:ln/>
        </p:spPr>
      </p:sp>
      <p:sp>
        <p:nvSpPr>
          <p:cNvPr id="2662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latin typeface="Arial" pitchFamily="-111" charset="0"/>
                <a:ea typeface="ＭＳ Ｐゴシック" pitchFamily="-111" charset="-128"/>
                <a:cs typeface="ＭＳ Ｐゴシック" pitchFamily="-111" charset="-128"/>
              </a:rPr>
              <a:t>If you use 'in' for comparison, you may get unwanted positives, e.g. if "bob" in "bobby" is not the same as if "bob" == "bobby".</a:t>
            </a:r>
          </a:p>
          <a:p>
            <a:pPr algn="just"/>
            <a:r>
              <a:rPr lang="zh-CN" altLang="en-US" b="0" i="0" dirty="0">
                <a:solidFill>
                  <a:srgbClr val="333333"/>
                </a:solidFill>
                <a:effectLst/>
                <a:latin typeface="Arial" panose="020B0604020202020204" pitchFamily="34" charset="0"/>
              </a:rPr>
              <a:t>可以检查字符串中是否存在子字符串，即</a:t>
            </a:r>
            <a:r>
              <a:rPr lang="en-SG" b="0" i="0" dirty="0">
                <a:solidFill>
                  <a:srgbClr val="333333"/>
                </a:solidFill>
                <a:effectLst/>
                <a:latin typeface="Arial" panose="020B0604020202020204" pitchFamily="34" charset="0"/>
              </a:rPr>
              <a:t>in</a:t>
            </a:r>
            <a:r>
              <a:rPr lang="zh-CN" altLang="en-US" b="0" i="0" dirty="0">
                <a:solidFill>
                  <a:srgbClr val="333333"/>
                </a:solidFill>
                <a:effectLst/>
                <a:latin typeface="Arial" panose="020B0604020202020204" pitchFamily="34" charset="0"/>
              </a:rPr>
              <a:t>操作符。返回真或假</a:t>
            </a:r>
          </a:p>
          <a:p>
            <a:pPr algn="just"/>
            <a:r>
              <a:rPr lang="zh-CN" altLang="en-US" b="0" i="0" dirty="0">
                <a:solidFill>
                  <a:srgbClr val="333333"/>
                </a:solidFill>
                <a:effectLst/>
                <a:latin typeface="Arial" panose="020B0604020202020204" pitchFamily="34" charset="0"/>
              </a:rPr>
              <a:t>词</a:t>
            </a:r>
            <a:r>
              <a:rPr lang="en-US" altLang="zh-CN" b="0" i="0" dirty="0">
                <a:solidFill>
                  <a:srgbClr val="333333"/>
                </a:solidFill>
                <a:effectLst/>
                <a:latin typeface="Arial" panose="020B0604020202020204" pitchFamily="34" charset="0"/>
              </a:rPr>
              <a:t>= ' </a:t>
            </a:r>
            <a:r>
              <a:rPr lang="en-SG" b="0" i="0" dirty="0" err="1">
                <a:solidFill>
                  <a:srgbClr val="333333"/>
                </a:solidFill>
                <a:effectLst/>
                <a:latin typeface="Arial" panose="020B0604020202020204" pitchFamily="34" charset="0"/>
              </a:rPr>
              <a:t>aabbccdd</a:t>
            </a:r>
            <a:r>
              <a:rPr lang="en-SG" b="0" i="0" dirty="0">
                <a:solidFill>
                  <a:srgbClr val="333333"/>
                </a:solidFill>
                <a:effectLst/>
                <a:latin typeface="Arial" panose="020B0604020202020204" pitchFamily="34" charset="0"/>
              </a:rPr>
              <a:t> '</a:t>
            </a:r>
          </a:p>
          <a:p>
            <a:pPr algn="just"/>
            <a:r>
              <a:rPr lang="en-SG"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一”字真的</a:t>
            </a:r>
          </a:p>
          <a:p>
            <a:pPr algn="just"/>
            <a:r>
              <a:rPr lang="zh-CN" altLang="en-US" b="0" i="0" dirty="0">
                <a:solidFill>
                  <a:srgbClr val="333333"/>
                </a:solidFill>
                <a:effectLst/>
                <a:latin typeface="Arial" panose="020B0604020202020204" pitchFamily="34" charset="0"/>
              </a:rPr>
              <a:t>“</a:t>
            </a:r>
            <a:r>
              <a:rPr lang="en-SG" b="0" i="0" dirty="0">
                <a:solidFill>
                  <a:srgbClr val="333333"/>
                </a:solidFill>
                <a:effectLst/>
                <a:latin typeface="Arial" panose="020B0604020202020204" pitchFamily="34" charset="0"/>
              </a:rPr>
              <a:t>abb”</a:t>
            </a:r>
            <a:r>
              <a:rPr lang="zh-CN" altLang="en-US" b="0" i="0" dirty="0">
                <a:solidFill>
                  <a:srgbClr val="333333"/>
                </a:solidFill>
                <a:effectLst/>
                <a:latin typeface="Arial" panose="020B0604020202020204" pitchFamily="34" charset="0"/>
              </a:rPr>
              <a:t>字真的</a:t>
            </a:r>
          </a:p>
          <a:p>
            <a:pPr algn="just"/>
            <a:r>
              <a:rPr lang="zh-CN" altLang="en-US" b="0" i="0" dirty="0">
                <a:solidFill>
                  <a:srgbClr val="333333"/>
                </a:solidFill>
                <a:effectLst/>
                <a:latin typeface="Arial" panose="020B0604020202020204" pitchFamily="34" charset="0"/>
              </a:rPr>
              <a:t>“</a:t>
            </a:r>
            <a:r>
              <a:rPr lang="en-SG" b="0" i="0" dirty="0">
                <a:solidFill>
                  <a:srgbClr val="333333"/>
                </a:solidFill>
                <a:effectLst/>
                <a:latin typeface="Arial" panose="020B0604020202020204" pitchFamily="34" charset="0"/>
              </a:rPr>
              <a:t>x”</a:t>
            </a:r>
            <a:r>
              <a:rPr lang="zh-CN" altLang="en-US" b="0" i="0" dirty="0">
                <a:solidFill>
                  <a:srgbClr val="333333"/>
                </a:solidFill>
                <a:effectLst/>
                <a:latin typeface="Arial" panose="020B0604020202020204" pitchFamily="34" charset="0"/>
              </a:rPr>
              <a:t>在字</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词</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假</a:t>
            </a:r>
          </a:p>
          <a:p>
            <a:pPr algn="just"/>
            <a:r>
              <a:rPr lang="zh-CN" altLang="en-US" b="0" i="0" dirty="0">
                <a:solidFill>
                  <a:srgbClr val="333333"/>
                </a:solidFill>
                <a:effectLst/>
                <a:latin typeface="Arial" panose="020B0604020202020204" pitchFamily="34" charset="0"/>
              </a:rPr>
              <a:t>不要使用在比较平等</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使用</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。如果</a:t>
            </a:r>
            <a:r>
              <a:rPr lang="en-SG" b="0" i="0" dirty="0" err="1">
                <a:solidFill>
                  <a:srgbClr val="333333"/>
                </a:solidFill>
                <a:effectLst/>
                <a:latin typeface="Arial" panose="020B0604020202020204" pitchFamily="34" charset="0"/>
              </a:rPr>
              <a:t>user_entry</a:t>
            </a:r>
            <a:r>
              <a:rPr lang="en-SG"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密码</a:t>
            </a:r>
          </a:p>
        </p:txBody>
      </p:sp>
    </p:spTree>
    <p:extLst>
      <p:ext uri="{BB962C8B-B14F-4D97-AF65-F5344CB8AC3E}">
        <p14:creationId xmlns:p14="http://schemas.microsoft.com/office/powerpoint/2010/main" val="821138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27E99B2C-2DEA-1143-9F90-EFF7A4F48DDC}" type="slidenum">
              <a:rPr lang="en-US">
                <a:latin typeface="Arial" pitchFamily="-111" charset="0"/>
                <a:ea typeface="ＭＳ Ｐゴシック" pitchFamily="-111" charset="-128"/>
                <a:cs typeface="ＭＳ Ｐゴシック" pitchFamily="-111" charset="-128"/>
              </a:rPr>
              <a:pPr/>
              <a:t>20</a:t>
            </a:fld>
            <a:endParaRPr lang="en-US">
              <a:latin typeface="Arial" pitchFamily="-111" charset="0"/>
              <a:ea typeface="ＭＳ Ｐゴシック" pitchFamily="-111" charset="-128"/>
              <a:cs typeface="ＭＳ Ｐゴシック" pitchFamily="-111" charset="-128"/>
            </a:endParaRPr>
          </a:p>
        </p:txBody>
      </p:sp>
      <p:sp>
        <p:nvSpPr>
          <p:cNvPr id="47107" name="Rectangle 2"/>
          <p:cNvSpPr>
            <a:spLocks noGrp="1" noRot="1" noChangeAspect="1" noChangeArrowheads="1"/>
          </p:cNvSpPr>
          <p:nvPr>
            <p:ph type="sldImg"/>
          </p:nvPr>
        </p:nvSpPr>
        <p:spPr>
          <a:solidFill>
            <a:srgbClr val="FFFFFF"/>
          </a:solidFill>
          <a:ln/>
        </p:spPr>
      </p:sp>
      <p:sp>
        <p:nvSpPr>
          <p:cNvPr id="47108" name="Rectangle 3"/>
          <p:cNvSpPr>
            <a:spLocks noGrp="1" noChangeArrowheads="1"/>
          </p:cNvSpPr>
          <p:nvPr>
            <p:ph type="body" idx="1"/>
          </p:nvPr>
        </p:nvSpPr>
        <p:spPr>
          <a:solidFill>
            <a:srgbClr val="FFFFFF"/>
          </a:solidFill>
          <a:ln>
            <a:solidFill>
              <a:srgbClr val="000000"/>
            </a:solidFill>
          </a:ln>
        </p:spPr>
        <p:txBody>
          <a:bodyPr/>
          <a:lstStyle/>
          <a:p>
            <a:pPr algn="just"/>
            <a:r>
              <a:rPr lang="zh-CN" altLang="en-US" b="0" i="0" dirty="0">
                <a:solidFill>
                  <a:srgbClr val="333333"/>
                </a:solidFill>
                <a:effectLst/>
                <a:latin typeface="Arial" panose="020B0604020202020204" pitchFamily="34" charset="0"/>
              </a:rPr>
              <a:t>你不能改变一个一旦你做了</a:t>
            </a:r>
            <a:r>
              <a:rPr lang="en-US" altLang="zh-CN" b="0" i="0" dirty="0">
                <a:solidFill>
                  <a:srgbClr val="333333"/>
                </a:solidFill>
                <a:effectLst/>
                <a:latin typeface="Arial" panose="020B0604020202020204" pitchFamily="34" charset="0"/>
              </a:rPr>
              <a:t>:</a:t>
            </a:r>
          </a:p>
          <a:p>
            <a:pPr algn="just"/>
            <a:r>
              <a:rPr lang="zh-CN" altLang="en-US" b="0" i="0" dirty="0">
                <a:solidFill>
                  <a:srgbClr val="333333"/>
                </a:solidFill>
                <a:effectLst/>
                <a:latin typeface="Arial" panose="020B0604020202020204" pitchFamily="34" charset="0"/>
              </a:rPr>
              <a:t>词</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垃圾</a:t>
            </a:r>
            <a:r>
              <a:rPr lang="en-US" altLang="zh-CN" b="0" i="0" dirty="0">
                <a:solidFill>
                  <a:srgbClr val="333333"/>
                </a:solidFill>
                <a:effectLst/>
                <a:latin typeface="Arial" panose="020B0604020202020204" pitchFamily="34" charset="0"/>
              </a:rPr>
              <a:t>'</a:t>
            </a:r>
          </a:p>
          <a:p>
            <a:pPr algn="just"/>
            <a:r>
              <a:rPr lang="zh-CN" altLang="en-US" b="0" i="0" dirty="0">
                <a:solidFill>
                  <a:srgbClr val="333333"/>
                </a:solidFill>
                <a:effectLst/>
                <a:latin typeface="Arial" panose="020B0604020202020204" pitchFamily="34" charset="0"/>
              </a:rPr>
              <a:t>词</a:t>
            </a:r>
            <a:r>
              <a:rPr lang="en-US" altLang="zh-CN" b="0" i="0" dirty="0">
                <a:solidFill>
                  <a:srgbClr val="333333"/>
                </a:solidFill>
                <a:effectLst/>
                <a:latin typeface="Arial" panose="020B0604020202020204" pitchFamily="34" charset="0"/>
              </a:rPr>
              <a:t>[1]= ' </a:t>
            </a:r>
            <a:r>
              <a:rPr lang="en-SG" b="0" i="0" dirty="0">
                <a:solidFill>
                  <a:srgbClr val="333333"/>
                </a:solidFill>
                <a:effectLst/>
                <a:latin typeface="Arial" panose="020B0604020202020204" pitchFamily="34" charset="0"/>
              </a:rPr>
              <a:t>l '</a:t>
            </a:r>
            <a:r>
              <a:rPr lang="zh-CN" altLang="en-US" b="0" i="0" dirty="0">
                <a:solidFill>
                  <a:srgbClr val="333333"/>
                </a:solidFill>
                <a:effectLst/>
                <a:latin typeface="Arial" panose="020B0604020202020204" pitchFamily="34" charset="0"/>
              </a:rPr>
              <a:t>错误</a:t>
            </a:r>
          </a:p>
          <a:p>
            <a:pPr algn="just"/>
            <a:r>
              <a:rPr lang="zh-CN" altLang="en-US" b="0" i="0" dirty="0">
                <a:solidFill>
                  <a:srgbClr val="333333"/>
                </a:solidFill>
                <a:effectLst/>
                <a:latin typeface="Arial" panose="020B0604020202020204" pitchFamily="34" charset="0"/>
              </a:rPr>
              <a:t>但是，您可以使用它来创建另一个字符串</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复制它，切片它，等等</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a:t>
            </a:r>
          </a:p>
          <a:p>
            <a:pPr algn="just"/>
            <a:r>
              <a:rPr lang="en-SG" b="0" i="0" dirty="0" err="1">
                <a:solidFill>
                  <a:srgbClr val="333333"/>
                </a:solidFill>
                <a:effectLst/>
                <a:latin typeface="Arial" panose="020B0604020202020204" pitchFamily="34" charset="0"/>
              </a:rPr>
              <a:t>new_word</a:t>
            </a:r>
            <a:r>
              <a:rPr lang="en-SG" b="0" i="0" dirty="0">
                <a:solidFill>
                  <a:srgbClr val="333333"/>
                </a:solidFill>
                <a:effectLst/>
                <a:latin typeface="Arial" panose="020B0604020202020204" pitchFamily="34" charset="0"/>
              </a:rPr>
              <a:t> = word[:1] + 'l' + word[2:]</a:t>
            </a:r>
          </a:p>
          <a:p>
            <a:pPr algn="just"/>
            <a:r>
              <a:rPr lang="zh-CN" altLang="en-US" b="0" i="0" dirty="0">
                <a:solidFill>
                  <a:srgbClr val="333333"/>
                </a:solidFill>
                <a:effectLst/>
                <a:latin typeface="Arial" panose="020B0604020202020204" pitchFamily="34" charset="0"/>
              </a:rPr>
              <a:t>词“垃圾邮件”</a:t>
            </a:r>
          </a:p>
          <a:p>
            <a:pPr algn="just"/>
            <a:r>
              <a:rPr lang="en-SG" b="0" i="0" dirty="0" err="1">
                <a:solidFill>
                  <a:srgbClr val="333333"/>
                </a:solidFill>
                <a:effectLst/>
                <a:latin typeface="Arial" panose="020B0604020202020204" pitchFamily="34" charset="0"/>
              </a:rPr>
              <a:t>new_word</a:t>
            </a:r>
            <a:r>
              <a:rPr lang="en-SG"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大满贯”</a:t>
            </a:r>
          </a:p>
        </p:txBody>
      </p:sp>
    </p:spTree>
    <p:extLst>
      <p:ext uri="{BB962C8B-B14F-4D97-AF65-F5344CB8AC3E}">
        <p14:creationId xmlns:p14="http://schemas.microsoft.com/office/powerpoint/2010/main" val="1142316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333333"/>
                </a:solidFill>
                <a:effectLst/>
                <a:latin typeface="Arial" panose="020B0604020202020204" pitchFamily="34" charset="0"/>
              </a:rPr>
              <a:t>函数是执行某些操作的程序的一部分。它的细节被隐藏</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封装</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我们只需要知道它的接口</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如何使用它</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a:t>
            </a:r>
          </a:p>
          <a:p>
            <a:pPr algn="just"/>
            <a:r>
              <a:rPr lang="zh-CN" altLang="en-US" b="0" i="0" dirty="0">
                <a:solidFill>
                  <a:srgbClr val="333333"/>
                </a:solidFill>
                <a:effectLst/>
                <a:latin typeface="Arial" panose="020B0604020202020204" pitchFamily="34" charset="0"/>
              </a:rPr>
              <a:t>函数接受一定数量的输入</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参数</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，并根据参数和函数的操作返回一个值。</a:t>
            </a:r>
          </a:p>
        </p:txBody>
      </p:sp>
      <p:sp>
        <p:nvSpPr>
          <p:cNvPr id="4" name="灯片编号占位符 3"/>
          <p:cNvSpPr>
            <a:spLocks noGrp="1"/>
          </p:cNvSpPr>
          <p:nvPr>
            <p:ph type="sldNum" sz="quarter" idx="5"/>
          </p:nvPr>
        </p:nvSpPr>
        <p:spPr/>
        <p:txBody>
          <a:bodyPr/>
          <a:lstStyle/>
          <a:p>
            <a:fld id="{A70B150F-2242-F44E-AC43-5FC669F8EACE}" type="slidenum">
              <a:rPr lang="en-US" smtClean="0"/>
              <a:t>22</a:t>
            </a:fld>
            <a:endParaRPr lang="en-US"/>
          </a:p>
        </p:txBody>
      </p:sp>
    </p:spTree>
    <p:extLst>
      <p:ext uri="{BB962C8B-B14F-4D97-AF65-F5344CB8AC3E}">
        <p14:creationId xmlns:p14="http://schemas.microsoft.com/office/powerpoint/2010/main" val="1217086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SG" b="0" i="0" dirty="0" err="1">
                <a:solidFill>
                  <a:srgbClr val="333333"/>
                </a:solidFill>
                <a:effectLst/>
                <a:latin typeface="Arial" panose="020B0604020202020204" pitchFamily="34" charset="0"/>
              </a:rPr>
              <a:t>len</a:t>
            </a:r>
            <a:r>
              <a:rPr lang="zh-CN" altLang="en-US" b="0" i="0" dirty="0">
                <a:solidFill>
                  <a:srgbClr val="333333"/>
                </a:solidFill>
                <a:effectLst/>
                <a:latin typeface="Arial" panose="020B0604020202020204" pitchFamily="34" charset="0"/>
              </a:rPr>
              <a:t>函数以字符串或其他序列作为参数，并返回一个整数，即项的长度。</a:t>
            </a:r>
          </a:p>
          <a:p>
            <a:pPr algn="just"/>
            <a:r>
              <a:rPr lang="en-SG" b="0" i="0" dirty="0">
                <a:solidFill>
                  <a:srgbClr val="333333"/>
                </a:solidFill>
                <a:effectLst/>
                <a:latin typeface="Arial" panose="020B0604020202020204" pitchFamily="34" charset="0"/>
              </a:rPr>
              <a:t>word = 'Hello World'</a:t>
            </a:r>
          </a:p>
          <a:p>
            <a:pPr algn="just"/>
            <a:r>
              <a:rPr lang="en-SG" b="0" i="0" dirty="0" err="1">
                <a:solidFill>
                  <a:srgbClr val="333333"/>
                </a:solidFill>
                <a:effectLst/>
                <a:latin typeface="Arial" panose="020B0604020202020204" pitchFamily="34" charset="0"/>
              </a:rPr>
              <a:t>len</a:t>
            </a:r>
            <a:r>
              <a:rPr lang="en-SG"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词</a:t>
            </a:r>
            <a:r>
              <a:rPr lang="en-US" altLang="zh-CN" b="0" i="0" dirty="0">
                <a:solidFill>
                  <a:srgbClr val="333333"/>
                </a:solidFill>
                <a:effectLst/>
                <a:latin typeface="Arial" panose="020B0604020202020204" pitchFamily="34" charset="0"/>
              </a:rPr>
              <a:t>)11 #</a:t>
            </a:r>
            <a:r>
              <a:rPr lang="zh-CN" altLang="en-US" b="0" i="0" dirty="0">
                <a:solidFill>
                  <a:srgbClr val="333333"/>
                </a:solidFill>
                <a:effectLst/>
                <a:latin typeface="Arial" panose="020B0604020202020204" pitchFamily="34" charset="0"/>
              </a:rPr>
              <a:t>空间计算</a:t>
            </a:r>
          </a:p>
          <a:p>
            <a:endParaRPr lang="en-SG" dirty="0"/>
          </a:p>
        </p:txBody>
      </p:sp>
      <p:sp>
        <p:nvSpPr>
          <p:cNvPr id="4" name="灯片编号占位符 3"/>
          <p:cNvSpPr>
            <a:spLocks noGrp="1"/>
          </p:cNvSpPr>
          <p:nvPr>
            <p:ph type="sldNum" sz="quarter" idx="5"/>
          </p:nvPr>
        </p:nvSpPr>
        <p:spPr/>
        <p:txBody>
          <a:bodyPr/>
          <a:lstStyle/>
          <a:p>
            <a:fld id="{A70B150F-2242-F44E-AC43-5FC669F8EACE}" type="slidenum">
              <a:rPr lang="en-US" smtClean="0"/>
              <a:t>23</a:t>
            </a:fld>
            <a:endParaRPr lang="en-US"/>
          </a:p>
        </p:txBody>
      </p:sp>
    </p:spTree>
    <p:extLst>
      <p:ext uri="{BB962C8B-B14F-4D97-AF65-F5344CB8AC3E}">
        <p14:creationId xmlns:p14="http://schemas.microsoft.com/office/powerpoint/2010/main" val="1091626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333333"/>
                </a:solidFill>
                <a:effectLst/>
                <a:latin typeface="Arial" panose="020B0604020202020204" pitchFamily="34" charset="0"/>
              </a:rPr>
              <a:t>方法是函数的变体</a:t>
            </a:r>
          </a:p>
          <a:p>
            <a:pPr algn="just"/>
            <a:r>
              <a:rPr lang="zh-CN" altLang="en-US" b="0" i="0" dirty="0">
                <a:solidFill>
                  <a:srgbClr val="333333"/>
                </a:solidFill>
                <a:effectLst/>
                <a:latin typeface="Arial" panose="020B0604020202020204" pitchFamily="34" charset="0"/>
              </a:rPr>
              <a:t>像函数一样，它代表一个小程序</a:t>
            </a:r>
          </a:p>
          <a:p>
            <a:pPr algn="just"/>
            <a:r>
              <a:rPr lang="zh-CN" altLang="en-US" b="0" i="0" dirty="0">
                <a:solidFill>
                  <a:srgbClr val="333333"/>
                </a:solidFill>
                <a:effectLst/>
                <a:latin typeface="Arial" panose="020B0604020202020204" pitchFamily="34" charset="0"/>
              </a:rPr>
              <a:t>与函数一样，它也有输入参数和输出</a:t>
            </a:r>
          </a:p>
          <a:p>
            <a:pPr algn="just"/>
            <a:r>
              <a:rPr lang="zh-CN" altLang="en-US" b="0" i="0" dirty="0">
                <a:solidFill>
                  <a:srgbClr val="333333"/>
                </a:solidFill>
                <a:effectLst/>
                <a:latin typeface="Arial" panose="020B0604020202020204" pitchFamily="34" charset="0"/>
              </a:rPr>
              <a:t>与函数不同，它应用于特定对象的上下文中。</a:t>
            </a:r>
          </a:p>
          <a:p>
            <a:pPr algn="just"/>
            <a:r>
              <a:rPr lang="zh-CN" altLang="en-US" b="0" i="0" dirty="0">
                <a:solidFill>
                  <a:srgbClr val="333333"/>
                </a:solidFill>
                <a:effectLst/>
                <a:latin typeface="Arial" panose="020B0604020202020204" pitchFamily="34" charset="0"/>
              </a:rPr>
              <a:t>这是由点表示法调用表示的</a:t>
            </a:r>
          </a:p>
        </p:txBody>
      </p:sp>
      <p:sp>
        <p:nvSpPr>
          <p:cNvPr id="4" name="灯片编号占位符 3"/>
          <p:cNvSpPr>
            <a:spLocks noGrp="1"/>
          </p:cNvSpPr>
          <p:nvPr>
            <p:ph type="sldNum" sz="quarter" idx="5"/>
          </p:nvPr>
        </p:nvSpPr>
        <p:spPr/>
        <p:txBody>
          <a:bodyPr/>
          <a:lstStyle/>
          <a:p>
            <a:fld id="{A70B150F-2242-F44E-AC43-5FC669F8EACE}" type="slidenum">
              <a:rPr lang="en-US" smtClean="0"/>
              <a:t>24</a:t>
            </a:fld>
            <a:endParaRPr lang="en-US"/>
          </a:p>
        </p:txBody>
      </p:sp>
    </p:spTree>
    <p:extLst>
      <p:ext uri="{BB962C8B-B14F-4D97-AF65-F5344CB8AC3E}">
        <p14:creationId xmlns:p14="http://schemas.microsoft.com/office/powerpoint/2010/main" val="2185150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b="0" i="0" dirty="0">
                <a:solidFill>
                  <a:srgbClr val="333333"/>
                </a:solidFill>
                <a:effectLst/>
                <a:latin typeface="Arial" panose="020B0604020202020204" pitchFamily="34" charset="0"/>
              </a:rPr>
              <a:t>upper</a:t>
            </a:r>
            <a:r>
              <a:rPr lang="zh-CN" altLang="en-US" b="0" i="0" dirty="0">
                <a:solidFill>
                  <a:srgbClr val="333333"/>
                </a:solidFill>
                <a:effectLst/>
                <a:latin typeface="Arial" panose="020B0604020202020204" pitchFamily="34" charset="0"/>
              </a:rPr>
              <a:t>是一个方法的名称。它生成一个新的字符串，其中包含调用它的字符串的所有大写字符。</a:t>
            </a:r>
          </a:p>
          <a:p>
            <a:pPr algn="just"/>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Python</a:t>
            </a:r>
            <a:r>
              <a:rPr lang="zh-CN" altLang="en-US" b="0" i="0" dirty="0">
                <a:solidFill>
                  <a:srgbClr val="333333"/>
                </a:solidFill>
                <a:effectLst/>
                <a:latin typeface="Arial" panose="020B0604020202020204" pitchFamily="34" charset="0"/>
              </a:rPr>
              <a:t>规则</a:t>
            </a:r>
            <a:r>
              <a:rPr lang="en-US" altLang="zh-CN" b="0" i="0" dirty="0">
                <a:solidFill>
                  <a:srgbClr val="333333"/>
                </a:solidFill>
                <a:effectLst/>
                <a:latin typeface="Arial" panose="020B0604020202020204" pitchFamily="34" charset="0"/>
              </a:rPr>
              <a:t>!”</a:t>
            </a:r>
          </a:p>
          <a:p>
            <a:pPr algn="just"/>
            <a:r>
              <a:rPr lang="en-US" altLang="zh-CN" b="0" i="0" dirty="0" err="1">
                <a:solidFill>
                  <a:srgbClr val="333333"/>
                </a:solidFill>
                <a:effectLst/>
                <a:latin typeface="Arial" panose="020B0604020202020204" pitchFamily="34" charset="0"/>
              </a:rPr>
              <a:t>text.upper</a:t>
            </a:r>
            <a:r>
              <a:rPr lang="en-US" altLang="zh-CN" b="0" i="0" dirty="0">
                <a:solidFill>
                  <a:srgbClr val="333333"/>
                </a:solidFill>
                <a:effectLst/>
                <a:latin typeface="Arial" panose="020B0604020202020204" pitchFamily="34" charset="0"/>
              </a:rPr>
              <a:t>()“PYTHON</a:t>
            </a:r>
            <a:r>
              <a:rPr lang="zh-CN" altLang="en-US" b="0" i="0" dirty="0">
                <a:solidFill>
                  <a:srgbClr val="333333"/>
                </a:solidFill>
                <a:effectLst/>
                <a:latin typeface="Arial" panose="020B0604020202020204" pitchFamily="34" charset="0"/>
              </a:rPr>
              <a:t>规则</a:t>
            </a:r>
            <a:r>
              <a:rPr lang="en-US" altLang="zh-CN" b="0" i="0" dirty="0">
                <a:solidFill>
                  <a:srgbClr val="333333"/>
                </a:solidFill>
                <a:effectLst/>
                <a:latin typeface="Arial" panose="020B0604020202020204" pitchFamily="34" charset="0"/>
              </a:rPr>
              <a:t>!”</a:t>
            </a:r>
          </a:p>
          <a:p>
            <a:pPr algn="just"/>
            <a:r>
              <a:rPr lang="en-US" altLang="zh-CN" b="0" i="0" dirty="0">
                <a:solidFill>
                  <a:srgbClr val="333333"/>
                </a:solidFill>
                <a:effectLst/>
                <a:latin typeface="Arial" panose="020B0604020202020204" pitchFamily="34" charset="0"/>
              </a:rPr>
              <a:t>upper()</a:t>
            </a:r>
            <a:r>
              <a:rPr lang="zh-CN" altLang="en-US" b="0" i="0" dirty="0">
                <a:solidFill>
                  <a:srgbClr val="333333"/>
                </a:solidFill>
                <a:effectLst/>
                <a:latin typeface="Arial" panose="020B0604020202020204" pitchFamily="34" charset="0"/>
              </a:rPr>
              <a:t>方法是在文本上下文中调用的，由它们之间的点表示。</a:t>
            </a:r>
          </a:p>
          <a:p>
            <a:endParaRPr lang="en-SG" dirty="0"/>
          </a:p>
        </p:txBody>
      </p:sp>
      <p:sp>
        <p:nvSpPr>
          <p:cNvPr id="4" name="灯片编号占位符 3"/>
          <p:cNvSpPr>
            <a:spLocks noGrp="1"/>
          </p:cNvSpPr>
          <p:nvPr>
            <p:ph type="sldNum" sz="quarter" idx="5"/>
          </p:nvPr>
        </p:nvSpPr>
        <p:spPr/>
        <p:txBody>
          <a:bodyPr/>
          <a:lstStyle/>
          <a:p>
            <a:fld id="{A70B150F-2242-F44E-AC43-5FC669F8EACE}" type="slidenum">
              <a:rPr lang="en-US" smtClean="0"/>
              <a:t>25</a:t>
            </a:fld>
            <a:endParaRPr lang="en-US"/>
          </a:p>
        </p:txBody>
      </p:sp>
    </p:spTree>
    <p:extLst>
      <p:ext uri="{BB962C8B-B14F-4D97-AF65-F5344CB8AC3E}">
        <p14:creationId xmlns:p14="http://schemas.microsoft.com/office/powerpoint/2010/main" val="4045564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333333"/>
                </a:solidFill>
                <a:effectLst/>
                <a:latin typeface="Arial" panose="020B0604020202020204" pitchFamily="34" charset="0"/>
              </a:rPr>
              <a:t>一般来说，点符号看起来像</a:t>
            </a:r>
            <a:r>
              <a:rPr lang="en-US" altLang="zh-CN" b="0" i="0" dirty="0">
                <a:solidFill>
                  <a:srgbClr val="333333"/>
                </a:solidFill>
                <a:effectLst/>
                <a:latin typeface="Arial" panose="020B0604020202020204" pitchFamily="34" charset="0"/>
              </a:rPr>
              <a:t>:</a:t>
            </a:r>
          </a:p>
          <a:p>
            <a:pPr algn="just"/>
            <a:r>
              <a:rPr lang="en-US" altLang="zh-CN" b="0" i="0" dirty="0" err="1">
                <a:solidFill>
                  <a:srgbClr val="333333"/>
                </a:solidFill>
                <a:effectLst/>
                <a:latin typeface="Arial" panose="020B0604020202020204" pitchFamily="34" charset="0"/>
              </a:rPr>
              <a:t>object.method</a:t>
            </a:r>
            <a:r>
              <a:rPr lang="en-US" altLang="zh-CN" b="0" i="0" dirty="0">
                <a:solidFill>
                  <a:srgbClr val="333333"/>
                </a:solidFill>
                <a:effectLst/>
                <a:latin typeface="Arial" panose="020B0604020202020204" pitchFamily="34" charset="0"/>
              </a:rPr>
              <a:t>(…)</a:t>
            </a:r>
          </a:p>
          <a:p>
            <a:pPr algn="just"/>
            <a:r>
              <a:rPr lang="zh-CN" altLang="en-US" b="0" i="0" dirty="0">
                <a:solidFill>
                  <a:srgbClr val="333333"/>
                </a:solidFill>
                <a:effectLst/>
                <a:latin typeface="Arial" panose="020B0604020202020204" pitchFamily="34" charset="0"/>
              </a:rPr>
              <a:t>它意味着位于点左侧的对象正在调用与该对象类型关联的点右侧的方法。</a:t>
            </a:r>
          </a:p>
          <a:p>
            <a:pPr algn="just"/>
            <a:r>
              <a:rPr lang="zh-CN" altLang="en-US" b="0" i="0" dirty="0">
                <a:solidFill>
                  <a:srgbClr val="333333"/>
                </a:solidFill>
                <a:effectLst/>
                <a:latin typeface="Arial" panose="020B0604020202020204" pitchFamily="34" charset="0"/>
              </a:rPr>
              <a:t>可以调用的方法绑定到调用它的对象的类型。每种类型都有不同的方法。</a:t>
            </a:r>
          </a:p>
          <a:p>
            <a:endParaRPr lang="en-SG" dirty="0"/>
          </a:p>
        </p:txBody>
      </p:sp>
      <p:sp>
        <p:nvSpPr>
          <p:cNvPr id="4" name="灯片编号占位符 3"/>
          <p:cNvSpPr>
            <a:spLocks noGrp="1"/>
          </p:cNvSpPr>
          <p:nvPr>
            <p:ph type="sldNum" sz="quarter" idx="5"/>
          </p:nvPr>
        </p:nvSpPr>
        <p:spPr/>
        <p:txBody>
          <a:bodyPr/>
          <a:lstStyle/>
          <a:p>
            <a:fld id="{A70B150F-2242-F44E-AC43-5FC669F8EACE}" type="slidenum">
              <a:rPr lang="en-US" smtClean="0"/>
              <a:t>26</a:t>
            </a:fld>
            <a:endParaRPr lang="en-US"/>
          </a:p>
        </p:txBody>
      </p:sp>
    </p:spTree>
    <p:extLst>
      <p:ext uri="{BB962C8B-B14F-4D97-AF65-F5344CB8AC3E}">
        <p14:creationId xmlns:p14="http://schemas.microsoft.com/office/powerpoint/2010/main" val="3513657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E3033"/>
                </a:solidFill>
                <a:effectLst/>
                <a:latin typeface="Arial" panose="020B0604020202020204" pitchFamily="34" charset="0"/>
              </a:rPr>
              <a:t>如果直接插入，前面有反斜杠</a:t>
            </a:r>
            <a:endParaRPr lang="en-SG" altLang="zh-CN" b="0" i="0" dirty="0">
              <a:solidFill>
                <a:srgbClr val="2E3033"/>
              </a:solidFill>
              <a:effectLst/>
              <a:latin typeface="Arial" panose="020B0604020202020204" pitchFamily="34" charset="0"/>
            </a:endParaRPr>
          </a:p>
          <a:p>
            <a:pPr algn="just"/>
            <a:r>
              <a:rPr lang="zh-CN" altLang="en-US" b="0" i="0" dirty="0">
                <a:solidFill>
                  <a:srgbClr val="333333"/>
                </a:solidFill>
                <a:effectLst/>
                <a:latin typeface="Arial" panose="020B0604020202020204" pitchFamily="34" charset="0"/>
              </a:rPr>
              <a:t>换行</a:t>
            </a:r>
            <a:r>
              <a:rPr lang="en-US" altLang="zh-CN" b="0" i="0" dirty="0">
                <a:solidFill>
                  <a:srgbClr val="333333"/>
                </a:solidFill>
                <a:effectLst/>
                <a:latin typeface="Arial" panose="020B0604020202020204" pitchFamily="34" charset="0"/>
              </a:rPr>
              <a:t>' \ </a:t>
            </a:r>
            <a:r>
              <a:rPr lang="en-SG" b="0" i="0" dirty="0">
                <a:solidFill>
                  <a:srgbClr val="333333"/>
                </a:solidFill>
                <a:effectLst/>
                <a:latin typeface="Arial" panose="020B0604020202020204" pitchFamily="34" charset="0"/>
              </a:rPr>
              <a:t>n '</a:t>
            </a:r>
          </a:p>
          <a:p>
            <a:pPr algn="just"/>
            <a:r>
              <a:rPr lang="zh-CN" altLang="en-US" b="0" i="0" dirty="0">
                <a:solidFill>
                  <a:srgbClr val="333333"/>
                </a:solidFill>
                <a:effectLst/>
                <a:latin typeface="Arial" panose="020B0604020202020204" pitchFamily="34" charset="0"/>
              </a:rPr>
              <a:t>选项卡“</a:t>
            </a:r>
            <a:r>
              <a:rPr lang="en-US" altLang="zh-CN" b="0" i="0" dirty="0">
                <a:solidFill>
                  <a:srgbClr val="333333"/>
                </a:solidFill>
                <a:effectLst/>
                <a:latin typeface="Arial" panose="020B0604020202020204" pitchFamily="34" charset="0"/>
              </a:rPr>
              <a:t>\ </a:t>
            </a:r>
            <a:r>
              <a:rPr lang="en-SG" b="0" i="0" dirty="0">
                <a:solidFill>
                  <a:srgbClr val="333333"/>
                </a:solidFill>
                <a:effectLst/>
                <a:latin typeface="Arial" panose="020B0604020202020204" pitchFamily="34" charset="0"/>
              </a:rPr>
              <a:t>t”</a:t>
            </a:r>
          </a:p>
          <a:p>
            <a:pPr algn="just"/>
            <a:r>
              <a:rPr lang="zh-CN" altLang="en-US" b="0" i="0" dirty="0">
                <a:solidFill>
                  <a:srgbClr val="333333"/>
                </a:solidFill>
                <a:effectLst/>
                <a:latin typeface="Arial" panose="020B0604020202020204" pitchFamily="34" charset="0"/>
              </a:rPr>
              <a:t>反斜杠“</a:t>
            </a:r>
            <a:r>
              <a:rPr lang="en-US" altLang="zh-CN" b="0" i="0" dirty="0">
                <a:solidFill>
                  <a:srgbClr val="333333"/>
                </a:solidFill>
                <a:effectLst/>
                <a:latin typeface="Arial" panose="020B0604020202020204" pitchFamily="34" charset="0"/>
              </a:rPr>
              <a:t>\ \”</a:t>
            </a:r>
          </a:p>
          <a:p>
            <a:pPr algn="just"/>
            <a:r>
              <a:rPr lang="zh-CN" altLang="en-US" b="0" i="0" dirty="0">
                <a:solidFill>
                  <a:srgbClr val="333333"/>
                </a:solidFill>
                <a:effectLst/>
                <a:latin typeface="Arial" panose="020B0604020202020204" pitchFamily="34" charset="0"/>
              </a:rPr>
              <a:t>和其他</a:t>
            </a:r>
            <a:r>
              <a:rPr lang="en-US" altLang="zh-CN" b="0" i="0" dirty="0">
                <a:solidFill>
                  <a:srgbClr val="333333"/>
                </a:solidFill>
                <a:effectLst/>
                <a:latin typeface="Arial" panose="020B0604020202020204" pitchFamily="34" charset="0"/>
              </a:rPr>
              <a:t>…</a:t>
            </a:r>
          </a:p>
          <a:p>
            <a:endParaRPr lang="en-SG" dirty="0"/>
          </a:p>
        </p:txBody>
      </p:sp>
      <p:sp>
        <p:nvSpPr>
          <p:cNvPr id="4" name="灯片编号占位符 3"/>
          <p:cNvSpPr>
            <a:spLocks noGrp="1"/>
          </p:cNvSpPr>
          <p:nvPr>
            <p:ph type="sldNum" sz="quarter" idx="5"/>
          </p:nvPr>
        </p:nvSpPr>
        <p:spPr/>
        <p:txBody>
          <a:bodyPr/>
          <a:lstStyle/>
          <a:p>
            <a:fld id="{A70B150F-2242-F44E-AC43-5FC669F8EACE}" type="slidenum">
              <a:rPr lang="en-US" smtClean="0"/>
              <a:t>5</a:t>
            </a:fld>
            <a:endParaRPr lang="en-US"/>
          </a:p>
        </p:txBody>
      </p:sp>
    </p:spTree>
    <p:extLst>
      <p:ext uri="{BB962C8B-B14F-4D97-AF65-F5344CB8AC3E}">
        <p14:creationId xmlns:p14="http://schemas.microsoft.com/office/powerpoint/2010/main" val="38700160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A5477DB2-F510-0E43-B001-91D702824433}" type="slidenum">
              <a:rPr lang="en-US">
                <a:latin typeface="Arial" pitchFamily="-111" charset="0"/>
                <a:ea typeface="ＭＳ Ｐゴシック" pitchFamily="-111" charset="-128"/>
                <a:cs typeface="ＭＳ Ｐゴシック" pitchFamily="-111" charset="-128"/>
              </a:rPr>
              <a:pPr/>
              <a:t>27</a:t>
            </a:fld>
            <a:endParaRPr lang="en-US">
              <a:latin typeface="Arial" pitchFamily="-111" charset="0"/>
              <a:ea typeface="ＭＳ Ｐゴシック" pitchFamily="-111" charset="-128"/>
              <a:cs typeface="ＭＳ Ｐゴシック" pitchFamily="-111" charset="-128"/>
            </a:endParaRPr>
          </a:p>
        </p:txBody>
      </p:sp>
      <p:sp>
        <p:nvSpPr>
          <p:cNvPr id="55299" name="Rectangle 2"/>
          <p:cNvSpPr>
            <a:spLocks noGrp="1" noRot="1" noChangeAspect="1" noChangeArrowheads="1" noTextEdit="1"/>
          </p:cNvSpPr>
          <p:nvPr>
            <p:ph type="sldImg"/>
          </p:nvPr>
        </p:nvSpPr>
        <p:spPr>
          <a:solidFill>
            <a:srgbClr val="FFFFFF"/>
          </a:solidFill>
          <a:ln/>
        </p:spPr>
      </p:sp>
      <p:sp>
        <p:nvSpPr>
          <p:cNvPr id="55300" name="Rectangle 3"/>
          <p:cNvSpPr>
            <a:spLocks noGrp="1" noChangeArrowheads="1"/>
          </p:cNvSpPr>
          <p:nvPr>
            <p:ph type="body" idx="1"/>
          </p:nvPr>
        </p:nvSpPr>
        <p:spPr>
          <a:solidFill>
            <a:srgbClr val="FFFFFF"/>
          </a:solidFill>
          <a:ln>
            <a:solidFill>
              <a:srgbClr val="000000"/>
            </a:solidFill>
          </a:ln>
        </p:spPr>
        <p:txBody>
          <a:bodyPr/>
          <a:lstStyle/>
          <a:p>
            <a:pPr algn="just"/>
            <a:r>
              <a:rPr lang="zh-CN" altLang="en-US" b="0" i="0" dirty="0">
                <a:solidFill>
                  <a:srgbClr val="333333"/>
                </a:solidFill>
                <a:effectLst/>
                <a:latin typeface="Arial" panose="020B0604020202020204" pitchFamily="34" charset="0"/>
              </a:rPr>
              <a:t>词</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你好</a:t>
            </a:r>
            <a:r>
              <a:rPr lang="en-US" altLang="zh-CN" b="0" i="0" dirty="0">
                <a:solidFill>
                  <a:srgbClr val="333333"/>
                </a:solidFill>
                <a:effectLst/>
                <a:latin typeface="Arial" panose="020B0604020202020204" pitchFamily="34" charset="0"/>
              </a:rPr>
              <a:t>'</a:t>
            </a:r>
          </a:p>
          <a:p>
            <a:pPr algn="just"/>
            <a:r>
              <a:rPr lang="zh-CN" altLang="en-US" b="0" i="0" dirty="0">
                <a:solidFill>
                  <a:srgbClr val="333333"/>
                </a:solidFill>
                <a:effectLst/>
                <a:latin typeface="Arial" panose="020B0604020202020204" pitchFamily="34" charset="0"/>
              </a:rPr>
              <a:t>查找</a:t>
            </a:r>
            <a:r>
              <a:rPr lang="en-US" altLang="zh-CN" b="0" i="0" dirty="0" err="1">
                <a:solidFill>
                  <a:srgbClr val="333333"/>
                </a:solidFill>
                <a:effectLst/>
                <a:latin typeface="Arial" panose="020B0604020202020204" pitchFamily="34" charset="0"/>
              </a:rPr>
              <a:t>my_string</a:t>
            </a:r>
            <a:r>
              <a:rPr lang="zh-CN" altLang="en-US" b="0" i="0" dirty="0">
                <a:solidFill>
                  <a:srgbClr val="333333"/>
                </a:solidFill>
                <a:effectLst/>
                <a:latin typeface="Arial" panose="020B0604020202020204" pitchFamily="34" charset="0"/>
              </a:rPr>
              <a:t>中</a:t>
            </a:r>
            <a:r>
              <a:rPr lang="en-US" altLang="zh-CN" b="0" i="0" dirty="0">
                <a:solidFill>
                  <a:srgbClr val="333333"/>
                </a:solidFill>
                <a:effectLst/>
                <a:latin typeface="Arial" panose="020B0604020202020204" pitchFamily="34" charset="0"/>
              </a:rPr>
              <a:t>'l'</a:t>
            </a:r>
            <a:r>
              <a:rPr lang="zh-CN" altLang="en-US" b="0" i="0" dirty="0">
                <a:solidFill>
                  <a:srgbClr val="333333"/>
                </a:solidFill>
                <a:effectLst/>
                <a:latin typeface="Arial" panose="020B0604020202020204" pitchFamily="34" charset="0"/>
              </a:rPr>
              <a:t>的索引</a:t>
            </a:r>
          </a:p>
          <a:p>
            <a:pPr algn="just"/>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2</a:t>
            </a:r>
          </a:p>
          <a:p>
            <a:pPr algn="just"/>
            <a:r>
              <a:rPr lang="zh-CN" altLang="en-US" b="0" i="0" dirty="0">
                <a:solidFill>
                  <a:srgbClr val="333333"/>
                </a:solidFill>
                <a:effectLst/>
                <a:latin typeface="Arial" panose="020B0604020202020204" pitchFamily="34" charset="0"/>
              </a:rPr>
              <a:t>注意方法</a:t>
            </a:r>
            <a:r>
              <a:rPr lang="en-US" altLang="zh-CN" b="0" i="0" dirty="0">
                <a:solidFill>
                  <a:srgbClr val="333333"/>
                </a:solidFill>
                <a:effectLst/>
                <a:latin typeface="Arial" panose="020B0604020202020204" pitchFamily="34" charset="0"/>
              </a:rPr>
              <a:t>find</a:t>
            </a:r>
            <a:r>
              <a:rPr lang="zh-CN" altLang="en-US" b="0" i="0" dirty="0">
                <a:solidFill>
                  <a:srgbClr val="333333"/>
                </a:solidFill>
                <a:effectLst/>
                <a:latin typeface="Arial" panose="020B0604020202020204" pitchFamily="34" charset="0"/>
              </a:rPr>
              <a:t>是如何操作字符串对象</a:t>
            </a:r>
            <a:r>
              <a:rPr lang="en-US" altLang="zh-CN" b="0" i="0" dirty="0">
                <a:solidFill>
                  <a:srgbClr val="333333"/>
                </a:solidFill>
                <a:effectLst/>
                <a:latin typeface="Arial" panose="020B0604020202020204" pitchFamily="34" charset="0"/>
              </a:rPr>
              <a:t>word</a:t>
            </a:r>
            <a:r>
              <a:rPr lang="zh-CN" altLang="en-US" b="0" i="0" dirty="0">
                <a:solidFill>
                  <a:srgbClr val="333333"/>
                </a:solidFill>
                <a:effectLst/>
                <a:latin typeface="Arial" panose="020B0604020202020204" pitchFamily="34" charset="0"/>
              </a:rPr>
              <a:t>的，并且这两个对象通过使用“点”符号相关联</a:t>
            </a:r>
            <a:r>
              <a:rPr lang="en-US" altLang="zh-CN" b="0" i="0" dirty="0">
                <a:solidFill>
                  <a:srgbClr val="333333"/>
                </a:solidFill>
                <a:effectLst/>
                <a:latin typeface="Arial" panose="020B0604020202020204" pitchFamily="34" charset="0"/>
              </a:rPr>
              <a:t>:</a:t>
            </a:r>
            <a:r>
              <a:rPr lang="en-US" altLang="zh-CN" b="0" i="0" dirty="0" err="1">
                <a:solidFill>
                  <a:srgbClr val="333333"/>
                </a:solidFill>
                <a:effectLst/>
                <a:latin typeface="Arial" panose="020B0604020202020204" pitchFamily="34" charset="0"/>
              </a:rPr>
              <a:t>word.find</a:t>
            </a:r>
            <a:r>
              <a:rPr lang="en-US" altLang="zh-CN" b="0" i="0" dirty="0">
                <a:solidFill>
                  <a:srgbClr val="333333"/>
                </a:solidFill>
                <a:effectLst/>
                <a:latin typeface="Arial" panose="020B0604020202020204" pitchFamily="34" charset="0"/>
              </a:rPr>
              <a:t>('l')</a:t>
            </a:r>
          </a:p>
          <a:p>
            <a:pPr algn="just"/>
            <a:r>
              <a:rPr lang="zh-CN" altLang="en-US" b="0" i="0" dirty="0">
                <a:solidFill>
                  <a:srgbClr val="333333"/>
                </a:solidFill>
                <a:effectLst/>
                <a:latin typeface="Arial" panose="020B0604020202020204" pitchFamily="34" charset="0"/>
              </a:rPr>
              <a:t>术语</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括号里的东西，也就是这里的“</a:t>
            </a:r>
            <a:r>
              <a:rPr lang="en-US" altLang="zh-CN" b="0" i="0" dirty="0">
                <a:solidFill>
                  <a:srgbClr val="333333"/>
                </a:solidFill>
                <a:effectLst/>
                <a:latin typeface="Arial" panose="020B0604020202020204" pitchFamily="34" charset="0"/>
              </a:rPr>
              <a:t>l”</a:t>
            </a:r>
            <a:r>
              <a:rPr lang="zh-CN" altLang="en-US" b="0" i="0" dirty="0">
                <a:solidFill>
                  <a:srgbClr val="333333"/>
                </a:solidFill>
                <a:effectLst/>
                <a:latin typeface="Arial" panose="020B0604020202020204" pitchFamily="34" charset="0"/>
              </a:rPr>
              <a:t>，叫做参数。</a:t>
            </a:r>
          </a:p>
          <a:p>
            <a:pPr eaLnBrk="1" hangingPunct="1"/>
            <a:endParaRPr lang="en-US" dirty="0">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401560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333333"/>
                </a:solidFill>
                <a:effectLst/>
                <a:latin typeface="Arial" panose="020B0604020202020204" pitchFamily="34" charset="0"/>
              </a:rPr>
              <a:t>方法可以链接在一起。</a:t>
            </a:r>
          </a:p>
          <a:p>
            <a:pPr algn="just"/>
            <a:r>
              <a:rPr lang="zh-CN" altLang="en-US" b="0" i="0" dirty="0">
                <a:solidFill>
                  <a:srgbClr val="333333"/>
                </a:solidFill>
                <a:effectLst/>
                <a:latin typeface="Arial" panose="020B0604020202020204" pitchFamily="34" charset="0"/>
              </a:rPr>
              <a:t>执行第一个操作，生成一个对象</a:t>
            </a:r>
          </a:p>
          <a:p>
            <a:pPr algn="just"/>
            <a:r>
              <a:rPr lang="zh-CN" altLang="en-US" b="0" i="0" dirty="0">
                <a:solidFill>
                  <a:srgbClr val="333333"/>
                </a:solidFill>
                <a:effectLst/>
                <a:latin typeface="Arial" panose="020B0604020202020204" pitchFamily="34" charset="0"/>
              </a:rPr>
              <a:t>为下一个方法使用</a:t>
            </a:r>
            <a:r>
              <a:rPr lang="en-SG" b="0" i="0" dirty="0">
                <a:solidFill>
                  <a:srgbClr val="333333"/>
                </a:solidFill>
                <a:effectLst/>
                <a:latin typeface="Arial" panose="020B0604020202020204" pitchFamily="34" charset="0"/>
              </a:rPr>
              <a:t>yield</a:t>
            </a:r>
            <a:r>
              <a:rPr lang="zh-CN" altLang="en-US" b="0" i="0" dirty="0">
                <a:solidFill>
                  <a:srgbClr val="333333"/>
                </a:solidFill>
                <a:effectLst/>
                <a:latin typeface="Arial" panose="020B0604020202020204" pitchFamily="34" charset="0"/>
              </a:rPr>
              <a:t>对象</a:t>
            </a:r>
          </a:p>
          <a:p>
            <a:pPr algn="just"/>
            <a:r>
              <a:rPr lang="en-SG" b="0" i="0" dirty="0" err="1">
                <a:solidFill>
                  <a:srgbClr val="333333"/>
                </a:solidFill>
                <a:effectLst/>
                <a:latin typeface="Arial" panose="020B0604020202020204" pitchFamily="34" charset="0"/>
              </a:rPr>
              <a:t>my_string</a:t>
            </a:r>
            <a:r>
              <a:rPr lang="en-SG" b="0" i="0" dirty="0">
                <a:solidFill>
                  <a:srgbClr val="333333"/>
                </a:solidFill>
                <a:effectLst/>
                <a:latin typeface="Arial" panose="020B0604020202020204" pitchFamily="34" charset="0"/>
              </a:rPr>
              <a:t> = 'Python</a:t>
            </a:r>
            <a:r>
              <a:rPr lang="zh-CN" altLang="en-US" b="0" i="0" dirty="0">
                <a:solidFill>
                  <a:srgbClr val="333333"/>
                </a:solidFill>
                <a:effectLst/>
                <a:latin typeface="Arial" panose="020B0604020202020204" pitchFamily="34" charset="0"/>
              </a:rPr>
              <a:t>规则</a:t>
            </a:r>
            <a:r>
              <a:rPr lang="en-US" altLang="zh-CN" b="0" i="0" dirty="0">
                <a:solidFill>
                  <a:srgbClr val="333333"/>
                </a:solidFill>
                <a:effectLst/>
                <a:latin typeface="Arial" panose="020B0604020202020204" pitchFamily="34" charset="0"/>
              </a:rPr>
              <a:t>!'</a:t>
            </a:r>
          </a:p>
          <a:p>
            <a:pPr algn="just"/>
            <a:r>
              <a:rPr lang="en-SG" b="0" i="0" dirty="0" err="1">
                <a:solidFill>
                  <a:srgbClr val="333333"/>
                </a:solidFill>
                <a:effectLst/>
                <a:latin typeface="Arial" panose="020B0604020202020204" pitchFamily="34" charset="0"/>
              </a:rPr>
              <a:t>my_string.upper</a:t>
            </a:r>
            <a:r>
              <a:rPr lang="en-SG" b="0" i="0" dirty="0">
                <a:solidFill>
                  <a:srgbClr val="333333"/>
                </a:solidFill>
                <a:effectLst/>
                <a:latin typeface="Arial" panose="020B0604020202020204" pitchFamily="34" charset="0"/>
              </a:rPr>
              <a:t>()“PYTHON</a:t>
            </a:r>
            <a:r>
              <a:rPr lang="zh-CN" altLang="en-US" b="0" i="0" dirty="0">
                <a:solidFill>
                  <a:srgbClr val="333333"/>
                </a:solidFill>
                <a:effectLst/>
                <a:latin typeface="Arial" panose="020B0604020202020204" pitchFamily="34" charset="0"/>
              </a:rPr>
              <a:t>规则</a:t>
            </a:r>
            <a:r>
              <a:rPr lang="en-US" altLang="zh-CN" b="0" i="0" dirty="0">
                <a:solidFill>
                  <a:srgbClr val="333333"/>
                </a:solidFill>
                <a:effectLst/>
                <a:latin typeface="Arial" panose="020B0604020202020204" pitchFamily="34" charset="0"/>
              </a:rPr>
              <a:t>!”</a:t>
            </a:r>
          </a:p>
          <a:p>
            <a:pPr algn="just"/>
            <a:r>
              <a:rPr lang="en-SG" b="0" i="0" dirty="0" err="1">
                <a:solidFill>
                  <a:srgbClr val="333333"/>
                </a:solidFill>
                <a:effectLst/>
                <a:latin typeface="Arial" panose="020B0604020202020204" pitchFamily="34" charset="0"/>
              </a:rPr>
              <a:t>my_string.upper</a:t>
            </a:r>
            <a:r>
              <a:rPr lang="en-SG" b="0" i="0" dirty="0">
                <a:solidFill>
                  <a:srgbClr val="333333"/>
                </a:solidFill>
                <a:effectLst/>
                <a:latin typeface="Arial" panose="020B0604020202020204" pitchFamily="34" charset="0"/>
              </a:rPr>
              <a:t>();(“O”)</a:t>
            </a:r>
          </a:p>
          <a:p>
            <a:pPr algn="just"/>
            <a:r>
              <a:rPr lang="en-SG" b="0" i="0" dirty="0">
                <a:solidFill>
                  <a:srgbClr val="333333"/>
                </a:solidFill>
                <a:effectLst/>
                <a:latin typeface="Arial" panose="020B0604020202020204" pitchFamily="34" charset="0"/>
              </a:rPr>
              <a:t>4</a:t>
            </a:r>
          </a:p>
        </p:txBody>
      </p:sp>
      <p:sp>
        <p:nvSpPr>
          <p:cNvPr id="4" name="灯片编号占位符 3"/>
          <p:cNvSpPr>
            <a:spLocks noGrp="1"/>
          </p:cNvSpPr>
          <p:nvPr>
            <p:ph type="sldNum" sz="quarter" idx="5"/>
          </p:nvPr>
        </p:nvSpPr>
        <p:spPr/>
        <p:txBody>
          <a:bodyPr/>
          <a:lstStyle/>
          <a:p>
            <a:fld id="{A70B150F-2242-F44E-AC43-5FC669F8EACE}" type="slidenum">
              <a:rPr lang="en-US" smtClean="0"/>
              <a:t>28</a:t>
            </a:fld>
            <a:endParaRPr lang="en-US"/>
          </a:p>
        </p:txBody>
      </p:sp>
    </p:spTree>
    <p:extLst>
      <p:ext uri="{BB962C8B-B14F-4D97-AF65-F5344CB8AC3E}">
        <p14:creationId xmlns:p14="http://schemas.microsoft.com/office/powerpoint/2010/main" val="122203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333333"/>
                </a:solidFill>
                <a:effectLst/>
                <a:latin typeface="Arial" panose="020B0604020202020204" pitchFamily="34" charset="0"/>
              </a:rPr>
              <a:t>您可以使用</a:t>
            </a:r>
            <a:r>
              <a:rPr lang="en-US" altLang="zh-CN" b="0" i="0" dirty="0">
                <a:solidFill>
                  <a:srgbClr val="333333"/>
                </a:solidFill>
                <a:effectLst/>
                <a:latin typeface="Arial" panose="020B0604020202020204" pitchFamily="34" charset="0"/>
              </a:rPr>
              <a:t>IDE</a:t>
            </a:r>
            <a:r>
              <a:rPr lang="zh-CN" altLang="en-US" b="0" i="0" dirty="0">
                <a:solidFill>
                  <a:srgbClr val="333333"/>
                </a:solidFill>
                <a:effectLst/>
                <a:latin typeface="Arial" panose="020B0604020202020204" pitchFamily="34" charset="0"/>
              </a:rPr>
              <a:t>为任何类型查找可用的方法。输入该类型的变量，后跟</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点</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和等待</a:t>
            </a:r>
            <a:r>
              <a:rPr lang="en-US" altLang="zh-CN" b="0" i="0" dirty="0">
                <a:solidFill>
                  <a:srgbClr val="333333"/>
                </a:solidFill>
                <a:effectLst/>
                <a:latin typeface="Arial" panose="020B0604020202020204" pitchFamily="34" charset="0"/>
              </a:rPr>
              <a:t>/tab</a:t>
            </a:r>
            <a:r>
              <a:rPr lang="zh-CN" altLang="en-US" b="0" i="0" dirty="0">
                <a:solidFill>
                  <a:srgbClr val="333333"/>
                </a:solidFill>
                <a:effectLst/>
                <a:latin typeface="Arial" panose="020B0604020202020204" pitchFamily="34" charset="0"/>
              </a:rPr>
              <a:t>。</a:t>
            </a:r>
          </a:p>
          <a:p>
            <a:pPr algn="just"/>
            <a:r>
              <a:rPr lang="zh-CN" altLang="en-US" b="0" i="0" dirty="0">
                <a:solidFill>
                  <a:srgbClr val="333333"/>
                </a:solidFill>
                <a:effectLst/>
                <a:latin typeface="Arial" panose="020B0604020202020204" pitchFamily="34" charset="0"/>
              </a:rPr>
              <a:t>记住，方法与类型匹配。不同的类型有不同的方法。</a:t>
            </a:r>
          </a:p>
          <a:p>
            <a:pPr algn="just"/>
            <a:r>
              <a:rPr lang="zh-CN" altLang="en-US" b="0" i="0" dirty="0">
                <a:solidFill>
                  <a:srgbClr val="333333"/>
                </a:solidFill>
                <a:effectLst/>
                <a:latin typeface="Arial" panose="020B0604020202020204" pitchFamily="34" charset="0"/>
              </a:rPr>
              <a:t>如果您键入一个方法名，</a:t>
            </a:r>
            <a:r>
              <a:rPr lang="en-US" altLang="zh-CN" b="0" i="0" dirty="0">
                <a:solidFill>
                  <a:srgbClr val="333333"/>
                </a:solidFill>
                <a:effectLst/>
                <a:latin typeface="Arial" panose="020B0604020202020204" pitchFamily="34" charset="0"/>
              </a:rPr>
              <a:t>IDE</a:t>
            </a:r>
            <a:r>
              <a:rPr lang="zh-CN" altLang="en-US" b="0" i="0" dirty="0">
                <a:solidFill>
                  <a:srgbClr val="333333"/>
                </a:solidFill>
                <a:effectLst/>
                <a:latin typeface="Arial" panose="020B0604020202020204" pitchFamily="34" charset="0"/>
              </a:rPr>
              <a:t>将提醒您需要的和可选的</a:t>
            </a:r>
          </a:p>
          <a:p>
            <a:endParaRPr lang="en-SG" dirty="0"/>
          </a:p>
        </p:txBody>
      </p:sp>
      <p:sp>
        <p:nvSpPr>
          <p:cNvPr id="4" name="灯片编号占位符 3"/>
          <p:cNvSpPr>
            <a:spLocks noGrp="1"/>
          </p:cNvSpPr>
          <p:nvPr>
            <p:ph type="sldNum" sz="quarter" idx="5"/>
          </p:nvPr>
        </p:nvSpPr>
        <p:spPr/>
        <p:txBody>
          <a:bodyPr/>
          <a:lstStyle/>
          <a:p>
            <a:fld id="{A70B150F-2242-F44E-AC43-5FC669F8EACE}" type="slidenum">
              <a:rPr lang="en-US" smtClean="0"/>
              <a:t>29</a:t>
            </a:fld>
            <a:endParaRPr lang="en-US"/>
          </a:p>
        </p:txBody>
      </p:sp>
    </p:spTree>
    <p:extLst>
      <p:ext uri="{BB962C8B-B14F-4D97-AF65-F5344CB8AC3E}">
        <p14:creationId xmlns:p14="http://schemas.microsoft.com/office/powerpoint/2010/main" val="3147885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89C2C4B6-FEA7-A747-BA19-7F7A6B318E4E}" type="slidenum">
              <a:rPr lang="en-US">
                <a:latin typeface="Arial" pitchFamily="-111" charset="0"/>
                <a:ea typeface="ＭＳ Ｐゴシック" pitchFamily="-111" charset="-128"/>
                <a:cs typeface="ＭＳ Ｐゴシック" pitchFamily="-111" charset="-128"/>
              </a:rPr>
              <a:pPr/>
              <a:t>30</a:t>
            </a:fld>
            <a:endParaRPr lang="en-US">
              <a:latin typeface="Arial" pitchFamily="-111" charset="0"/>
              <a:ea typeface="ＭＳ Ｐゴシック" pitchFamily="-111" charset="-128"/>
              <a:cs typeface="ＭＳ Ｐゴシック" pitchFamily="-111" charset="-128"/>
            </a:endParaRPr>
          </a:p>
        </p:txBody>
      </p:sp>
      <p:sp>
        <p:nvSpPr>
          <p:cNvPr id="59395" name="Rectangle 2"/>
          <p:cNvSpPr>
            <a:spLocks noGrp="1" noRot="1" noChangeAspect="1" noChangeArrowheads="1" noTextEdit="1"/>
          </p:cNvSpPr>
          <p:nvPr>
            <p:ph type="sldImg"/>
          </p:nvPr>
        </p:nvSpPr>
        <p:spPr>
          <a:solidFill>
            <a:srgbClr val="FFFFFF"/>
          </a:solidFill>
          <a:ln/>
        </p:spPr>
      </p:sp>
      <p:sp>
        <p:nvSpPr>
          <p:cNvPr id="593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638192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lgn="just"/>
            <a:r>
              <a:rPr lang="zh-CN" altLang="en-US" b="0" i="0" dirty="0">
                <a:solidFill>
                  <a:srgbClr val="333333"/>
                </a:solidFill>
                <a:effectLst/>
                <a:latin typeface="Arial" panose="020B0604020202020204" pitchFamily="34" charset="0"/>
              </a:rPr>
              <a:t>上，下，标题，互换格</a:t>
            </a:r>
          </a:p>
          <a:p>
            <a:pPr algn="just"/>
            <a:r>
              <a:rPr lang="zh-CN" altLang="en-US" b="0" i="0" dirty="0">
                <a:solidFill>
                  <a:srgbClr val="333333"/>
                </a:solidFill>
                <a:effectLst/>
                <a:latin typeface="Arial" panose="020B0604020202020204" pitchFamily="34" charset="0"/>
              </a:rPr>
              <a:t>例子</a:t>
            </a:r>
            <a:r>
              <a:rPr lang="en-US" altLang="zh-CN" b="0" i="0" dirty="0">
                <a:solidFill>
                  <a:srgbClr val="333333"/>
                </a:solidFill>
                <a:effectLst/>
                <a:latin typeface="Arial" panose="020B0604020202020204" pitchFamily="34" charset="0"/>
              </a:rPr>
              <a:t>:</a:t>
            </a:r>
          </a:p>
          <a:p>
            <a:pPr algn="just"/>
            <a:r>
              <a:rPr lang="zh-CN" altLang="en-US" b="0" i="0" dirty="0">
                <a:solidFill>
                  <a:srgbClr val="333333"/>
                </a:solidFill>
                <a:effectLst/>
                <a:latin typeface="Arial" panose="020B0604020202020204" pitchFamily="34" charset="0"/>
              </a:rPr>
              <a:t>在在在</a:t>
            </a:r>
            <a:r>
              <a:rPr lang="en-SG" b="0" i="0" dirty="0">
                <a:solidFill>
                  <a:srgbClr val="333333"/>
                </a:solidFill>
                <a:effectLst/>
                <a:latin typeface="Arial" panose="020B0604020202020204" pitchFamily="34" charset="0"/>
              </a:rPr>
              <a:t>s = "Hello world"</a:t>
            </a:r>
          </a:p>
          <a:p>
            <a:pPr algn="just"/>
            <a:r>
              <a:rPr lang="zh-CN" altLang="en-US" b="0" i="0" dirty="0">
                <a:solidFill>
                  <a:srgbClr val="333333"/>
                </a:solidFill>
                <a:effectLst/>
                <a:latin typeface="Arial" panose="020B0604020202020204" pitchFamily="34" charset="0"/>
              </a:rPr>
              <a:t>在在在</a:t>
            </a:r>
            <a:r>
              <a:rPr lang="en-SG" b="0" i="0" dirty="0" err="1">
                <a:solidFill>
                  <a:srgbClr val="333333"/>
                </a:solidFill>
                <a:effectLst/>
                <a:latin typeface="Arial" panose="020B0604020202020204" pitchFamily="34" charset="0"/>
              </a:rPr>
              <a:t>s.upper</a:t>
            </a:r>
            <a:r>
              <a:rPr lang="en-SG" b="0" i="0" dirty="0">
                <a:solidFill>
                  <a:srgbClr val="333333"/>
                </a:solidFill>
                <a:effectLst/>
                <a:latin typeface="Arial" panose="020B0604020202020204" pitchFamily="34" charset="0"/>
              </a:rPr>
              <a:t> ()</a:t>
            </a:r>
          </a:p>
          <a:p>
            <a:pPr algn="just"/>
            <a:r>
              <a:rPr lang="en-SG" b="0" i="0" dirty="0">
                <a:solidFill>
                  <a:srgbClr val="333333"/>
                </a:solidFill>
                <a:effectLst/>
                <a:latin typeface="Arial" panose="020B0604020202020204" pitchFamily="34" charset="0"/>
              </a:rPr>
              <a:t>“HELLO WORLD”</a:t>
            </a:r>
          </a:p>
          <a:p>
            <a:pPr algn="just"/>
            <a:r>
              <a:rPr lang="zh-CN" altLang="en-US" b="0" i="0" dirty="0">
                <a:solidFill>
                  <a:srgbClr val="333333"/>
                </a:solidFill>
                <a:effectLst/>
                <a:latin typeface="Arial" panose="020B0604020202020204" pitchFamily="34" charset="0"/>
              </a:rPr>
              <a:t>在在在</a:t>
            </a:r>
            <a:r>
              <a:rPr lang="en-SG" b="0" i="0" dirty="0" err="1">
                <a:solidFill>
                  <a:srgbClr val="333333"/>
                </a:solidFill>
                <a:effectLst/>
                <a:latin typeface="Arial" panose="020B0604020202020204" pitchFamily="34" charset="0"/>
              </a:rPr>
              <a:t>s.title</a:t>
            </a:r>
            <a:r>
              <a:rPr lang="en-SG" b="0" i="0" dirty="0">
                <a:solidFill>
                  <a:srgbClr val="333333"/>
                </a:solidFill>
                <a:effectLst/>
                <a:latin typeface="Arial" panose="020B0604020202020204" pitchFamily="34" charset="0"/>
              </a:rPr>
              <a:t> ()</a:t>
            </a:r>
          </a:p>
          <a:p>
            <a:pPr algn="just"/>
            <a:r>
              <a:rPr lang="en-SG" b="0" i="0" dirty="0">
                <a:solidFill>
                  <a:srgbClr val="333333"/>
                </a:solidFill>
                <a:effectLst/>
                <a:latin typeface="Arial" panose="020B0604020202020204" pitchFamily="34" charset="0"/>
              </a:rPr>
              <a:t>“Hello World”</a:t>
            </a:r>
          </a:p>
          <a:p>
            <a:pPr algn="just"/>
            <a:r>
              <a:rPr lang="zh-CN" altLang="en-US" b="0" i="0" dirty="0">
                <a:solidFill>
                  <a:srgbClr val="333333"/>
                </a:solidFill>
                <a:effectLst/>
                <a:latin typeface="Arial" panose="020B0604020202020204" pitchFamily="34" charset="0"/>
              </a:rPr>
              <a:t>注意，它们不修改</a:t>
            </a:r>
            <a:r>
              <a:rPr lang="en-SG" b="0" i="0" dirty="0">
                <a:solidFill>
                  <a:srgbClr val="333333"/>
                </a:solidFill>
                <a:effectLst/>
                <a:latin typeface="Arial" panose="020B0604020202020204" pitchFamily="34" charset="0"/>
              </a:rPr>
              <a:t>s，</a:t>
            </a:r>
            <a:r>
              <a:rPr lang="zh-CN" altLang="en-US" b="0" i="0" dirty="0">
                <a:solidFill>
                  <a:srgbClr val="333333"/>
                </a:solidFill>
                <a:effectLst/>
                <a:latin typeface="Arial" panose="020B0604020202020204" pitchFamily="34" charset="0"/>
              </a:rPr>
              <a:t>而是返回一个新字符串</a:t>
            </a:r>
          </a:p>
          <a:p>
            <a:pPr algn="just"/>
            <a:r>
              <a:rPr lang="zh-CN" altLang="en-US" b="0" i="0" dirty="0">
                <a:solidFill>
                  <a:srgbClr val="333333"/>
                </a:solidFill>
                <a:effectLst/>
                <a:latin typeface="Arial" panose="020B0604020202020204" pitchFamily="34" charset="0"/>
              </a:rPr>
              <a:t>字符串是不可变的</a:t>
            </a:r>
            <a:r>
              <a:rPr lang="en-US" altLang="zh-CN" b="0" i="0" dirty="0">
                <a:solidFill>
                  <a:srgbClr val="333333"/>
                </a:solidFill>
                <a:effectLst/>
                <a:latin typeface="Arial" panose="020B0604020202020204" pitchFamily="34" charset="0"/>
              </a:rPr>
              <a:t>!</a:t>
            </a:r>
          </a:p>
        </p:txBody>
      </p:sp>
    </p:spTree>
    <p:extLst>
      <p:ext uri="{BB962C8B-B14F-4D97-AF65-F5344CB8AC3E}">
        <p14:creationId xmlns:p14="http://schemas.microsoft.com/office/powerpoint/2010/main" val="49189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dirty="0"/>
              <a:t>… startswith(‘07’)</a:t>
            </a:r>
          </a:p>
          <a:p>
            <a:pPr algn="just"/>
            <a:r>
              <a:rPr lang="zh-CN" altLang="en-US" b="0" i="0" dirty="0">
                <a:solidFill>
                  <a:srgbClr val="333333"/>
                </a:solidFill>
                <a:effectLst/>
                <a:latin typeface="Arial" panose="020B0604020202020204" pitchFamily="34" charset="0"/>
              </a:rPr>
              <a:t>如何检查文件名的扩展名是否正确</a:t>
            </a:r>
            <a:r>
              <a:rPr lang="en-US" altLang="zh-CN" b="0" i="0" dirty="0">
                <a:solidFill>
                  <a:srgbClr val="333333"/>
                </a:solidFill>
                <a:effectLst/>
                <a:latin typeface="Arial" panose="020B0604020202020204" pitchFamily="34" charset="0"/>
              </a:rPr>
              <a:t>?</a:t>
            </a:r>
          </a:p>
          <a:p>
            <a:pPr algn="just"/>
            <a:r>
              <a:rPr lang="en-US" altLang="zh-CN" b="0" i="0" dirty="0" err="1">
                <a:solidFill>
                  <a:srgbClr val="333333"/>
                </a:solidFill>
                <a:effectLst/>
                <a:latin typeface="Arial" panose="020B0604020202020204" pitchFamily="34" charset="0"/>
              </a:rPr>
              <a:t>file_name</a:t>
            </a:r>
            <a:r>
              <a:rPr lang="en-US" altLang="zh-CN" b="0" i="0" dirty="0">
                <a:solidFill>
                  <a:srgbClr val="333333"/>
                </a:solidFill>
                <a:effectLst/>
                <a:latin typeface="Arial" panose="020B0604020202020204" pitchFamily="34" charset="0"/>
              </a:rPr>
              <a:t> = input("</a:t>
            </a:r>
            <a:r>
              <a:rPr lang="zh-CN" altLang="en-US" b="0" i="0" dirty="0">
                <a:solidFill>
                  <a:srgbClr val="333333"/>
                </a:solidFill>
                <a:effectLst/>
                <a:latin typeface="Arial" panose="020B0604020202020204" pitchFamily="34" charset="0"/>
              </a:rPr>
              <a:t>文本文件名</a:t>
            </a:r>
            <a:r>
              <a:rPr lang="en-US" altLang="zh-CN" b="0" i="0" dirty="0">
                <a:solidFill>
                  <a:srgbClr val="333333"/>
                </a:solidFill>
                <a:effectLst/>
                <a:latin typeface="Arial" panose="020B0604020202020204" pitchFamily="34" charset="0"/>
              </a:rPr>
              <a:t>:")</a:t>
            </a:r>
          </a:p>
          <a:p>
            <a:pPr algn="just"/>
            <a:r>
              <a:rPr lang="zh-CN" altLang="en-US" b="0" i="0" dirty="0">
                <a:solidFill>
                  <a:srgbClr val="333333"/>
                </a:solidFill>
                <a:effectLst/>
                <a:latin typeface="Arial" panose="020B0604020202020204" pitchFamily="34" charset="0"/>
              </a:rPr>
              <a:t>如果不是</a:t>
            </a:r>
            <a:r>
              <a:rPr lang="en-US" altLang="zh-CN" b="0" i="0" dirty="0" err="1">
                <a:solidFill>
                  <a:srgbClr val="333333"/>
                </a:solidFill>
                <a:effectLst/>
                <a:latin typeface="Arial" panose="020B0604020202020204" pitchFamily="34" charset="0"/>
              </a:rPr>
              <a:t>file_name.endswith</a:t>
            </a:r>
            <a:r>
              <a:rPr lang="en-US" altLang="zh-CN" b="0" i="0" dirty="0">
                <a:solidFill>
                  <a:srgbClr val="333333"/>
                </a:solidFill>
                <a:effectLst/>
                <a:latin typeface="Arial" panose="020B0604020202020204" pitchFamily="34" charset="0"/>
              </a:rPr>
              <a:t> (. txt):</a:t>
            </a:r>
          </a:p>
          <a:p>
            <a:pPr algn="just"/>
            <a:r>
              <a:rPr lang="zh-CN" altLang="en-US" b="0" i="0" dirty="0">
                <a:solidFill>
                  <a:srgbClr val="333333"/>
                </a:solidFill>
                <a:effectLst/>
                <a:latin typeface="Arial" panose="020B0604020202020204" pitchFamily="34" charset="0"/>
              </a:rPr>
              <a:t>打印</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让我打断你一下”</a:t>
            </a:r>
            <a:r>
              <a:rPr lang="en-US" altLang="zh-CN" b="0" i="0" dirty="0">
                <a:solidFill>
                  <a:srgbClr val="333333"/>
                </a:solidFill>
                <a:effectLst/>
                <a:latin typeface="Arial" panose="020B0604020202020204" pitchFamily="34" charset="0"/>
              </a:rPr>
              <a:t>)</a:t>
            </a:r>
          </a:p>
          <a:p>
            <a:pPr algn="just"/>
            <a:r>
              <a:rPr lang="zh-CN" altLang="en-US" b="0" i="0" dirty="0">
                <a:solidFill>
                  <a:srgbClr val="333333"/>
                </a:solidFill>
                <a:effectLst/>
                <a:latin typeface="Arial" panose="020B0604020202020204" pitchFamily="34" charset="0"/>
              </a:rPr>
              <a:t>现在回答这个问题</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你如何检查一个电话号码</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字符串</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是否有昆士兰</a:t>
            </a:r>
            <a:r>
              <a:rPr lang="en-US" altLang="zh-CN" b="0" i="0" dirty="0">
                <a:solidFill>
                  <a:srgbClr val="333333"/>
                </a:solidFill>
                <a:effectLst/>
                <a:latin typeface="Arial" panose="020B0604020202020204" pitchFamily="34" charset="0"/>
              </a:rPr>
              <a:t>(' 07 ')</a:t>
            </a:r>
            <a:r>
              <a:rPr lang="zh-CN" altLang="en-US" b="0" i="0" dirty="0">
                <a:solidFill>
                  <a:srgbClr val="333333"/>
                </a:solidFill>
                <a:effectLst/>
                <a:latin typeface="Arial" panose="020B0604020202020204" pitchFamily="34" charset="0"/>
              </a:rPr>
              <a:t>的区号</a:t>
            </a:r>
            <a:r>
              <a:rPr lang="en-US" altLang="zh-CN" b="0" i="0" dirty="0">
                <a:solidFill>
                  <a:srgbClr val="333333"/>
                </a:solidFill>
                <a:effectLst/>
                <a:latin typeface="Arial" panose="020B0604020202020204" pitchFamily="34" charset="0"/>
              </a:rPr>
              <a:t>?</a:t>
            </a:r>
          </a:p>
          <a:p>
            <a:pPr lvl="0" rtl="0">
              <a:spcBef>
                <a:spcPts val="0"/>
              </a:spcBef>
              <a:buNone/>
            </a:pPr>
            <a:endParaRPr lang="en" dirty="0"/>
          </a:p>
        </p:txBody>
      </p:sp>
    </p:spTree>
    <p:extLst>
      <p:ext uri="{BB962C8B-B14F-4D97-AF65-F5344CB8AC3E}">
        <p14:creationId xmlns:p14="http://schemas.microsoft.com/office/powerpoint/2010/main" val="989558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63186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32B0A20-D7D4-D042-82BB-6CCC3A4F1097}" type="slidenum">
              <a:rPr lang="en-US"/>
              <a:pPr/>
              <a:t>35</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06702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4E3BA943-C468-1140-9B85-C06EBDA26370}" type="slidenum">
              <a:rPr lang="en-US"/>
              <a:pPr/>
              <a:t>36</a:t>
            </a:fld>
            <a:endParaRPr lang="en-US"/>
          </a:p>
        </p:txBody>
      </p:sp>
      <p:sp>
        <p:nvSpPr>
          <p:cNvPr id="76803" name="Rectangle 1026"/>
          <p:cNvSpPr>
            <a:spLocks noGrp="1" noRot="1" noChangeAspect="1" noChangeArrowheads="1" noTextEdit="1"/>
          </p:cNvSpPr>
          <p:nvPr>
            <p:ph type="sldImg"/>
          </p:nvPr>
        </p:nvSpPr>
        <p:spPr>
          <a:ln/>
        </p:spPr>
      </p:sp>
      <p:sp>
        <p:nvSpPr>
          <p:cNvPr id="76804" name="Rectangle 1027"/>
          <p:cNvSpPr>
            <a:spLocks noGrp="1" noChangeArrowheads="1"/>
          </p:cNvSpPr>
          <p:nvPr>
            <p:ph type="body" idx="1"/>
          </p:nvPr>
        </p:nvSpPr>
        <p:spPr>
          <a:noFill/>
          <a:ln/>
        </p:spPr>
        <p:txBody>
          <a:bodyPr/>
          <a:lstStyle/>
          <a:p>
            <a:pPr algn="just"/>
            <a:r>
              <a:rPr lang="zh-CN" altLang="en-US" b="0" i="0" dirty="0">
                <a:solidFill>
                  <a:srgbClr val="333333"/>
                </a:solidFill>
                <a:effectLst/>
                <a:latin typeface="Arial" panose="020B0604020202020204" pitchFamily="34" charset="0"/>
              </a:rPr>
              <a:t>到目前为止，我们只是使用了</a:t>
            </a:r>
            <a:r>
              <a:rPr lang="en-US" altLang="zh-CN" b="0" i="0" dirty="0">
                <a:solidFill>
                  <a:srgbClr val="333333"/>
                </a:solidFill>
                <a:effectLst/>
                <a:latin typeface="Arial" panose="020B0604020202020204" pitchFamily="34" charset="0"/>
              </a:rPr>
              <a:t>print</a:t>
            </a:r>
            <a:r>
              <a:rPr lang="zh-CN" altLang="en-US" b="0" i="0" dirty="0">
                <a:solidFill>
                  <a:srgbClr val="333333"/>
                </a:solidFill>
                <a:effectLst/>
                <a:latin typeface="Arial" panose="020B0604020202020204" pitchFamily="34" charset="0"/>
              </a:rPr>
              <a:t>函数的默认值</a:t>
            </a:r>
          </a:p>
          <a:p>
            <a:pPr algn="just"/>
            <a:r>
              <a:rPr lang="zh-CN" altLang="en-US" b="0" i="0" dirty="0">
                <a:solidFill>
                  <a:srgbClr val="333333"/>
                </a:solidFill>
                <a:effectLst/>
                <a:latin typeface="Arial" panose="020B0604020202020204" pitchFamily="34" charset="0"/>
              </a:rPr>
              <a:t>使用</a:t>
            </a:r>
            <a:r>
              <a:rPr lang="en-US" altLang="zh-CN" b="0" i="0" dirty="0">
                <a:solidFill>
                  <a:srgbClr val="333333"/>
                </a:solidFill>
                <a:effectLst/>
                <a:latin typeface="Arial" panose="020B0604020202020204" pitchFamily="34" charset="0"/>
              </a:rPr>
              <a:t>format string</a:t>
            </a:r>
            <a:r>
              <a:rPr lang="zh-CN" altLang="en-US" b="0" i="0" dirty="0">
                <a:solidFill>
                  <a:srgbClr val="333333"/>
                </a:solidFill>
                <a:effectLst/>
                <a:latin typeface="Arial" panose="020B0604020202020204" pitchFamily="34" charset="0"/>
              </a:rPr>
              <a:t>方法，我们可以做很多更复杂的事情来让输出“更漂亮”。</a:t>
            </a:r>
          </a:p>
          <a:p>
            <a:pPr algn="just"/>
            <a:r>
              <a:rPr lang="zh-CN" altLang="en-US" b="0" i="0" dirty="0">
                <a:solidFill>
                  <a:srgbClr val="333333"/>
                </a:solidFill>
                <a:effectLst/>
                <a:latin typeface="Arial" panose="020B0604020202020204" pitchFamily="34" charset="0"/>
              </a:rPr>
              <a:t>打印</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对不起，这是</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分钟</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吗</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格式</a:t>
            </a:r>
            <a:r>
              <a:rPr lang="en-US" altLang="zh-CN" b="0" i="0" dirty="0">
                <a:solidFill>
                  <a:srgbClr val="333333"/>
                </a:solidFill>
                <a:effectLst/>
                <a:latin typeface="Arial" panose="020B0604020202020204" pitchFamily="34" charset="0"/>
              </a:rPr>
              <a:t>(5“</a:t>
            </a:r>
            <a:r>
              <a:rPr lang="zh-CN" altLang="en-US" b="0" i="0" dirty="0">
                <a:solidFill>
                  <a:srgbClr val="333333"/>
                </a:solidFill>
                <a:effectLst/>
                <a:latin typeface="Arial" panose="020B0604020202020204" pitchFamily="34" charset="0"/>
              </a:rPr>
              <a:t>论证”</a:t>
            </a:r>
            <a:r>
              <a:rPr lang="en-US" altLang="zh-CN" b="0" i="0" dirty="0">
                <a:solidFill>
                  <a:srgbClr val="333333"/>
                </a:solidFill>
                <a:effectLst/>
                <a:latin typeface="Arial" panose="020B0604020202020204" pitchFamily="34" charset="0"/>
              </a:rPr>
              <a:t>))</a:t>
            </a:r>
          </a:p>
          <a:p>
            <a:pPr algn="just"/>
            <a:r>
              <a:rPr lang="zh-CN" altLang="en-US" b="0" i="0" dirty="0">
                <a:solidFill>
                  <a:srgbClr val="333333"/>
                </a:solidFill>
                <a:effectLst/>
                <a:latin typeface="Arial" panose="020B0604020202020204" pitchFamily="34" charset="0"/>
              </a:rPr>
              <a:t>抱歉，这是</a:t>
            </a:r>
            <a:r>
              <a:rPr lang="en-US" altLang="zh-CN" b="0" i="0" dirty="0">
                <a:solidFill>
                  <a:srgbClr val="333333"/>
                </a:solidFill>
                <a:effectLst/>
                <a:latin typeface="Arial" panose="020B0604020202020204" pitchFamily="34" charset="0"/>
              </a:rPr>
              <a:t>5</a:t>
            </a:r>
            <a:r>
              <a:rPr lang="zh-CN" altLang="en-US" b="0" i="0" dirty="0">
                <a:solidFill>
                  <a:srgbClr val="333333"/>
                </a:solidFill>
                <a:effectLst/>
                <a:latin typeface="Arial" panose="020B0604020202020204" pitchFamily="34" charset="0"/>
              </a:rPr>
              <a:t>分钟参数吗</a:t>
            </a:r>
            <a:r>
              <a:rPr lang="en-US" altLang="zh-CN" b="0" i="0" dirty="0">
                <a:solidFill>
                  <a:srgbClr val="333333"/>
                </a:solidFill>
                <a:effectLst/>
                <a:latin typeface="Arial" panose="020B0604020202020204" pitchFamily="34" charset="0"/>
              </a:rPr>
              <a:t>?</a:t>
            </a:r>
          </a:p>
          <a:p>
            <a:endParaRPr lang="en-US" dirty="0">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567490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333333"/>
                </a:solidFill>
                <a:effectLst/>
                <a:latin typeface="Arial" panose="020B0604020202020204" pitchFamily="34" charset="0"/>
              </a:rPr>
              <a:t>修改字符串，以便将字符串中的</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元素替换为格式方法参数</a:t>
            </a:r>
          </a:p>
          <a:p>
            <a:pPr algn="just"/>
            <a:r>
              <a:rPr lang="zh-CN" altLang="en-US" b="0" i="0" dirty="0">
                <a:solidFill>
                  <a:srgbClr val="333333"/>
                </a:solidFill>
                <a:effectLst/>
                <a:latin typeface="Arial" panose="020B0604020202020204" pitchFamily="34" charset="0"/>
              </a:rPr>
              <a:t>替换的顺序是</a:t>
            </a:r>
            <a:r>
              <a:rPr lang="en-US" altLang="zh-CN" b="0" i="0" dirty="0">
                <a:solidFill>
                  <a:srgbClr val="333333"/>
                </a:solidFill>
                <a:effectLst/>
                <a:latin typeface="Arial" panose="020B0604020202020204" pitchFamily="34" charset="0"/>
              </a:rPr>
              <a:t>:first{}</a:t>
            </a:r>
            <a:r>
              <a:rPr lang="zh-CN" altLang="en-US" b="0" i="0" dirty="0">
                <a:solidFill>
                  <a:srgbClr val="333333"/>
                </a:solidFill>
                <a:effectLst/>
                <a:latin typeface="Arial" panose="020B0604020202020204" pitchFamily="34" charset="0"/>
              </a:rPr>
              <a:t>被第一个参数替换，</a:t>
            </a:r>
            <a:r>
              <a:rPr lang="en-US" altLang="zh-CN" b="0" i="0" dirty="0">
                <a:solidFill>
                  <a:srgbClr val="333333"/>
                </a:solidFill>
                <a:effectLst/>
                <a:latin typeface="Arial" panose="020B0604020202020204" pitchFamily="34" charset="0"/>
              </a:rPr>
              <a:t>second{}</a:t>
            </a:r>
            <a:r>
              <a:rPr lang="zh-CN" altLang="en-US" b="0" i="0" dirty="0">
                <a:solidFill>
                  <a:srgbClr val="333333"/>
                </a:solidFill>
                <a:effectLst/>
                <a:latin typeface="Arial" panose="020B0604020202020204" pitchFamily="34" charset="0"/>
              </a:rPr>
              <a:t>被第二个参数替换，依此类推。</a:t>
            </a:r>
          </a:p>
          <a:p>
            <a:pPr algn="just"/>
            <a:r>
              <a:rPr lang="zh-CN" altLang="en-US" b="0" i="0" dirty="0">
                <a:solidFill>
                  <a:srgbClr val="333333"/>
                </a:solidFill>
                <a:effectLst/>
                <a:latin typeface="Arial" panose="020B0604020202020204" pitchFamily="34" charset="0"/>
              </a:rPr>
              <a:t>打印</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第一个</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，第二个</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值</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。格式</a:t>
            </a:r>
            <a:r>
              <a:rPr lang="en-US" altLang="zh-CN" b="0" i="0" dirty="0">
                <a:solidFill>
                  <a:srgbClr val="333333"/>
                </a:solidFill>
                <a:effectLst/>
                <a:latin typeface="Arial" panose="020B0604020202020204" pitchFamily="34" charset="0"/>
              </a:rPr>
              <a:t>(x, y))</a:t>
            </a:r>
          </a:p>
          <a:p>
            <a:endParaRPr lang="en-SG" dirty="0"/>
          </a:p>
        </p:txBody>
      </p:sp>
      <p:sp>
        <p:nvSpPr>
          <p:cNvPr id="4" name="灯片编号占位符 3"/>
          <p:cNvSpPr>
            <a:spLocks noGrp="1"/>
          </p:cNvSpPr>
          <p:nvPr>
            <p:ph type="sldNum" sz="quarter" idx="5"/>
          </p:nvPr>
        </p:nvSpPr>
        <p:spPr/>
        <p:txBody>
          <a:bodyPr/>
          <a:lstStyle/>
          <a:p>
            <a:fld id="{A70B150F-2242-F44E-AC43-5FC669F8EACE}" type="slidenum">
              <a:rPr lang="en-US" smtClean="0"/>
              <a:t>37</a:t>
            </a:fld>
            <a:endParaRPr lang="en-US"/>
          </a:p>
        </p:txBody>
      </p:sp>
    </p:spTree>
    <p:extLst>
      <p:ext uri="{BB962C8B-B14F-4D97-AF65-F5344CB8AC3E}">
        <p14:creationId xmlns:p14="http://schemas.microsoft.com/office/powerpoint/2010/main" val="431992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333333"/>
                </a:solidFill>
                <a:effectLst/>
                <a:latin typeface="Arial" panose="020B0604020202020204" pitchFamily="34" charset="0"/>
              </a:rPr>
              <a:t>每个字符都与一个整数“映射”</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关联</a:t>
            </a:r>
            <a:r>
              <a:rPr lang="en-US" altLang="zh-CN" b="0" i="0" dirty="0">
                <a:solidFill>
                  <a:srgbClr val="333333"/>
                </a:solidFill>
                <a:effectLst/>
                <a:latin typeface="Arial" panose="020B0604020202020204" pitchFamily="34" charset="0"/>
              </a:rPr>
              <a:t>)</a:t>
            </a:r>
          </a:p>
          <a:p>
            <a:pPr algn="just"/>
            <a:r>
              <a:rPr lang="en-US" altLang="zh-CN" b="0" i="0" dirty="0">
                <a:solidFill>
                  <a:srgbClr val="333333"/>
                </a:solidFill>
                <a:effectLst/>
                <a:latin typeface="Arial" panose="020B0604020202020204" pitchFamily="34" charset="0"/>
              </a:rPr>
              <a:t>Unicode</a:t>
            </a:r>
            <a:r>
              <a:rPr lang="zh-CN" altLang="en-US" b="0" i="0" dirty="0">
                <a:solidFill>
                  <a:srgbClr val="333333"/>
                </a:solidFill>
                <a:effectLst/>
                <a:latin typeface="Arial" panose="020B0604020202020204" pitchFamily="34" charset="0"/>
              </a:rPr>
              <a:t>的子集</a:t>
            </a:r>
            <a:r>
              <a:rPr lang="en-US" altLang="zh-CN" b="0" i="0" dirty="0">
                <a:solidFill>
                  <a:srgbClr val="333333"/>
                </a:solidFill>
                <a:effectLst/>
                <a:latin typeface="Arial" panose="020B0604020202020204" pitchFamily="34" charset="0"/>
              </a:rPr>
              <a:t>UTF-8</a:t>
            </a:r>
            <a:r>
              <a:rPr lang="zh-CN" altLang="en-US" b="0" i="0" dirty="0">
                <a:solidFill>
                  <a:srgbClr val="333333"/>
                </a:solidFill>
                <a:effectLst/>
                <a:latin typeface="Arial" panose="020B0604020202020204" pitchFamily="34" charset="0"/>
              </a:rPr>
              <a:t>就是这样一种映射</a:t>
            </a:r>
          </a:p>
          <a:p>
            <a:pPr algn="just"/>
            <a:r>
              <a:rPr lang="zh-CN" altLang="en-US" b="0" i="0" dirty="0">
                <a:solidFill>
                  <a:srgbClr val="333333"/>
                </a:solidFill>
                <a:effectLst/>
                <a:latin typeface="Arial" panose="020B0604020202020204" pitchFamily="34" charset="0"/>
              </a:rPr>
              <a:t>函数</a:t>
            </a:r>
            <a:r>
              <a:rPr lang="en-US" altLang="zh-CN" b="0" i="0" dirty="0" err="1">
                <a:solidFill>
                  <a:srgbClr val="333333"/>
                </a:solidFill>
                <a:effectLst/>
                <a:latin typeface="Arial" panose="020B0604020202020204" pitchFamily="34" charset="0"/>
              </a:rPr>
              <a:t>ord</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接受一个字符并返回其</a:t>
            </a:r>
            <a:r>
              <a:rPr lang="en-US" altLang="zh-CN" b="0" i="0" dirty="0">
                <a:solidFill>
                  <a:srgbClr val="333333"/>
                </a:solidFill>
                <a:effectLst/>
                <a:latin typeface="Arial" panose="020B0604020202020204" pitchFamily="34" charset="0"/>
              </a:rPr>
              <a:t>UTF-8</a:t>
            </a:r>
            <a:r>
              <a:rPr lang="zh-CN" altLang="en-US" b="0" i="0" dirty="0">
                <a:solidFill>
                  <a:srgbClr val="333333"/>
                </a:solidFill>
                <a:effectLst/>
                <a:latin typeface="Arial" panose="020B0604020202020204" pitchFamily="34" charset="0"/>
              </a:rPr>
              <a:t>整数值，</a:t>
            </a:r>
            <a:r>
              <a:rPr lang="en-US" altLang="zh-CN" b="0" i="0" dirty="0" err="1">
                <a:solidFill>
                  <a:srgbClr val="333333"/>
                </a:solidFill>
                <a:effectLst/>
                <a:latin typeface="Arial" panose="020B0604020202020204" pitchFamily="34" charset="0"/>
              </a:rPr>
              <a:t>chr</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接受一个整数并返回</a:t>
            </a:r>
            <a:r>
              <a:rPr lang="en-US" altLang="zh-CN" b="0" i="0" dirty="0">
                <a:solidFill>
                  <a:srgbClr val="333333"/>
                </a:solidFill>
                <a:effectLst/>
                <a:latin typeface="Arial" panose="020B0604020202020204" pitchFamily="34" charset="0"/>
              </a:rPr>
              <a:t>UTF-8</a:t>
            </a:r>
            <a:r>
              <a:rPr lang="zh-CN" altLang="en-US" b="0" i="0" dirty="0">
                <a:solidFill>
                  <a:srgbClr val="333333"/>
                </a:solidFill>
                <a:effectLst/>
                <a:latin typeface="Arial" panose="020B0604020202020204" pitchFamily="34" charset="0"/>
              </a:rPr>
              <a:t>字符。</a:t>
            </a:r>
          </a:p>
          <a:p>
            <a:pPr algn="just"/>
            <a:r>
              <a:rPr lang="zh-CN" altLang="en-US" b="0" i="0" dirty="0">
                <a:solidFill>
                  <a:srgbClr val="333333"/>
                </a:solidFill>
                <a:effectLst/>
                <a:latin typeface="Arial" panose="020B0604020202020204" pitchFamily="34" charset="0"/>
              </a:rPr>
              <a:t>你偶尔需要小心等特殊字符</a:t>
            </a:r>
            <a:r>
              <a:rPr lang="en-US" altLang="zh-CN" b="0" i="0" dirty="0">
                <a:solidFill>
                  <a:srgbClr val="333333"/>
                </a:solidFill>
                <a:effectLst/>
                <a:latin typeface="Arial" panose="020B0604020202020204" pitchFamily="34" charset="0"/>
              </a:rPr>
              <a:t>©</a:t>
            </a:r>
          </a:p>
          <a:p>
            <a:endParaRPr lang="en-SG" dirty="0"/>
          </a:p>
        </p:txBody>
      </p:sp>
      <p:sp>
        <p:nvSpPr>
          <p:cNvPr id="4" name="灯片编号占位符 3"/>
          <p:cNvSpPr>
            <a:spLocks noGrp="1"/>
          </p:cNvSpPr>
          <p:nvPr>
            <p:ph type="sldNum" sz="quarter" idx="5"/>
          </p:nvPr>
        </p:nvSpPr>
        <p:spPr/>
        <p:txBody>
          <a:bodyPr/>
          <a:lstStyle/>
          <a:p>
            <a:fld id="{A70B150F-2242-F44E-AC43-5FC669F8EACE}" type="slidenum">
              <a:rPr lang="en-US" smtClean="0"/>
              <a:t>6</a:t>
            </a:fld>
            <a:endParaRPr lang="en-US"/>
          </a:p>
        </p:txBody>
      </p:sp>
    </p:spTree>
    <p:extLst>
      <p:ext uri="{BB962C8B-B14F-4D97-AF65-F5344CB8AC3E}">
        <p14:creationId xmlns:p14="http://schemas.microsoft.com/office/powerpoint/2010/main" val="2594263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0C0A75FF-7279-834C-BDE3-6DE8FAE0474B}" type="slidenum">
              <a:rPr lang="en-US"/>
              <a:pPr/>
              <a:t>39</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algn="just"/>
            <a:r>
              <a:rPr lang="zh-CN" altLang="en-US" b="0" i="0" dirty="0">
                <a:solidFill>
                  <a:srgbClr val="333333"/>
                </a:solidFill>
                <a:effectLst/>
                <a:latin typeface="Arial" panose="020B0604020202020204" pitchFamily="34" charset="0"/>
              </a:rPr>
              <a:t>花括号元素的内容是格式字符串、如何组织特定替换的描述符。</a:t>
            </a:r>
          </a:p>
          <a:p>
            <a:pPr algn="just"/>
            <a:r>
              <a:rPr lang="zh-CN" altLang="en-US" b="0" i="0" dirty="0">
                <a:solidFill>
                  <a:srgbClr val="333333"/>
                </a:solidFill>
                <a:effectLst/>
                <a:latin typeface="Arial" panose="020B0604020202020204" pitchFamily="34" charset="0"/>
              </a:rPr>
              <a:t>类型是可以替代的东西，数字表示空格总数。</a:t>
            </a:r>
          </a:p>
          <a:p>
            <a:endParaRPr lang="en-US" dirty="0">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047331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333333"/>
                </a:solidFill>
                <a:effectLst/>
                <a:latin typeface="Arial" panose="020B0604020202020204" pitchFamily="34" charset="0"/>
              </a:rPr>
              <a:t>每个括号看起来像</a:t>
            </a:r>
          </a:p>
          <a:p>
            <a:pPr algn="just"/>
            <a:r>
              <a:rPr lang="en-US" altLang="zh-CN" b="0" i="0" dirty="0">
                <a:solidFill>
                  <a:srgbClr val="333333"/>
                </a:solidFill>
                <a:effectLst/>
                <a:latin typeface="Arial" panose="020B0604020202020204" pitchFamily="34" charset="0"/>
              </a:rPr>
              <a:t>{:align width .precision type}</a:t>
            </a:r>
          </a:p>
          <a:p>
            <a:pPr algn="just"/>
            <a:r>
              <a:rPr lang="en-US" altLang="zh-CN" b="0" i="0" dirty="0">
                <a:solidFill>
                  <a:srgbClr val="333333"/>
                </a:solidFill>
                <a:effectLst/>
                <a:latin typeface="Arial" panose="020B0604020202020204" pitchFamily="34" charset="0"/>
              </a:rPr>
              <a:t>align</a:t>
            </a:r>
            <a:r>
              <a:rPr lang="zh-CN" altLang="en-US" b="0" i="0" dirty="0">
                <a:solidFill>
                  <a:srgbClr val="333333"/>
                </a:solidFill>
                <a:effectLst/>
                <a:latin typeface="Arial" panose="020B0604020202020204" pitchFamily="34" charset="0"/>
              </a:rPr>
              <a:t>是可选的</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默认</a:t>
            </a:r>
            <a:r>
              <a:rPr lang="en-US" altLang="zh-CN" b="0" i="0" dirty="0">
                <a:solidFill>
                  <a:srgbClr val="333333"/>
                </a:solidFill>
                <a:effectLst/>
                <a:latin typeface="Arial" panose="020B0604020202020204" pitchFamily="34" charset="0"/>
              </a:rPr>
              <a:t>:left</a:t>
            </a:r>
            <a:r>
              <a:rPr lang="zh-CN" altLang="en-US" b="0" i="0" dirty="0">
                <a:solidFill>
                  <a:srgbClr val="333333"/>
                </a:solidFill>
                <a:effectLst/>
                <a:latin typeface="Arial" panose="020B0604020202020204" pitchFamily="34" charset="0"/>
              </a:rPr>
              <a:t>表示字符串，</a:t>
            </a:r>
            <a:r>
              <a:rPr lang="en-US" altLang="zh-CN" b="0" i="0" dirty="0">
                <a:solidFill>
                  <a:srgbClr val="333333"/>
                </a:solidFill>
                <a:effectLst/>
                <a:latin typeface="Arial" panose="020B0604020202020204" pitchFamily="34" charset="0"/>
              </a:rPr>
              <a:t>right</a:t>
            </a:r>
            <a:r>
              <a:rPr lang="zh-CN" altLang="en-US" b="0" i="0" dirty="0">
                <a:solidFill>
                  <a:srgbClr val="333333"/>
                </a:solidFill>
                <a:effectLst/>
                <a:latin typeface="Arial" panose="020B0604020202020204" pitchFamily="34" charset="0"/>
              </a:rPr>
              <a:t>表示数字</a:t>
            </a:r>
            <a:r>
              <a:rPr lang="en-US" altLang="zh-CN" b="0" i="0" dirty="0">
                <a:solidFill>
                  <a:srgbClr val="333333"/>
                </a:solidFill>
                <a:effectLst/>
                <a:latin typeface="Arial" panose="020B0604020202020204" pitchFamily="34" charset="0"/>
              </a:rPr>
              <a:t>)</a:t>
            </a:r>
          </a:p>
          <a:p>
            <a:pPr algn="just"/>
            <a:r>
              <a:rPr lang="zh-CN" altLang="en-US" b="0" i="0" dirty="0">
                <a:solidFill>
                  <a:srgbClr val="333333"/>
                </a:solidFill>
                <a:effectLst/>
                <a:latin typeface="Arial" panose="020B0604020202020204" pitchFamily="34" charset="0"/>
              </a:rPr>
              <a:t>宽度是多少空格</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默认</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刚刚足够</a:t>
            </a:r>
            <a:r>
              <a:rPr lang="en-US" altLang="zh-CN" b="0" i="0" dirty="0">
                <a:solidFill>
                  <a:srgbClr val="333333"/>
                </a:solidFill>
                <a:effectLst/>
                <a:latin typeface="Arial" panose="020B0604020202020204" pitchFamily="34" charset="0"/>
              </a:rPr>
              <a:t>)</a:t>
            </a:r>
          </a:p>
          <a:p>
            <a:pPr algn="just"/>
            <a:r>
              <a:rPr lang="en-US" altLang="zh-CN" b="0" i="0" dirty="0">
                <a:solidFill>
                  <a:srgbClr val="333333"/>
                </a:solidFill>
                <a:effectLst/>
                <a:latin typeface="Arial" panose="020B0604020202020204" pitchFamily="34" charset="0"/>
              </a:rPr>
              <a:t>.precision</a:t>
            </a:r>
            <a:r>
              <a:rPr lang="zh-CN" altLang="en-US" b="0" i="0" dirty="0">
                <a:solidFill>
                  <a:srgbClr val="333333"/>
                </a:solidFill>
                <a:effectLst/>
                <a:latin typeface="Arial" panose="020B0604020202020204" pitchFamily="34" charset="0"/>
              </a:rPr>
              <a:t>用于浮点舍入</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默认</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不舍入</a:t>
            </a:r>
            <a:r>
              <a:rPr lang="en-US" altLang="zh-CN" b="0" i="0" dirty="0">
                <a:solidFill>
                  <a:srgbClr val="333333"/>
                </a:solidFill>
                <a:effectLst/>
                <a:latin typeface="Arial" panose="020B0604020202020204" pitchFamily="34" charset="0"/>
              </a:rPr>
              <a:t>)</a:t>
            </a:r>
          </a:p>
          <a:p>
            <a:pPr algn="just"/>
            <a:r>
              <a:rPr lang="zh-CN" altLang="en-US" b="0" i="0" dirty="0">
                <a:solidFill>
                  <a:srgbClr val="333333"/>
                </a:solidFill>
                <a:effectLst/>
                <a:latin typeface="Arial" panose="020B0604020202020204" pitchFamily="34" charset="0"/>
              </a:rPr>
              <a:t>类型是期望的类型</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如果参数是错误的类型，则为错误</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，在某些情况下这</a:t>
            </a:r>
            <a:r>
              <a:rPr lang="zh-CN" altLang="en-US" b="0" i="0">
                <a:solidFill>
                  <a:srgbClr val="333333"/>
                </a:solidFill>
                <a:effectLst/>
                <a:latin typeface="Arial" panose="020B0604020202020204" pitchFamily="34" charset="0"/>
              </a:rPr>
              <a:t>是可选的</a:t>
            </a:r>
            <a:endParaRPr lang="zh-CN" altLang="en-US" b="0" i="0" dirty="0">
              <a:solidFill>
                <a:srgbClr val="333333"/>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A70B150F-2242-F44E-AC43-5FC669F8EACE}" type="slidenum">
              <a:rPr lang="en-US" smtClean="0"/>
              <a:t>40</a:t>
            </a:fld>
            <a:endParaRPr lang="en-US"/>
          </a:p>
        </p:txBody>
      </p:sp>
    </p:spTree>
    <p:extLst>
      <p:ext uri="{BB962C8B-B14F-4D97-AF65-F5344CB8AC3E}">
        <p14:creationId xmlns:p14="http://schemas.microsoft.com/office/powerpoint/2010/main" val="31914723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A796DE13-9C2D-3A40-A403-57798EC8AC20}" type="slidenum">
              <a:rPr lang="en-US"/>
              <a:pPr/>
              <a:t>42</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n-US" dirty="0">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7257261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333333"/>
                </a:solidFill>
                <a:effectLst/>
                <a:latin typeface="Arial" panose="020B0604020202020204" pitchFamily="34" charset="0"/>
              </a:rPr>
              <a:t>我们可以定制的格式，甚至更多</a:t>
            </a:r>
            <a:r>
              <a:rPr lang="en-US" altLang="zh-CN" b="0" i="0" dirty="0">
                <a:solidFill>
                  <a:srgbClr val="333333"/>
                </a:solidFill>
                <a:effectLst/>
                <a:latin typeface="Arial" panose="020B0604020202020204" pitchFamily="34" charset="0"/>
              </a:rPr>
              <a:t>:</a:t>
            </a:r>
          </a:p>
          <a:p>
            <a:pPr algn="just"/>
            <a:r>
              <a:rPr lang="en-US" altLang="zh-CN" b="0" i="0" dirty="0">
                <a:solidFill>
                  <a:srgbClr val="333333"/>
                </a:solidFill>
                <a:effectLst/>
                <a:latin typeface="Arial" panose="020B0604020202020204" pitchFamily="34" charset="0"/>
              </a:rPr>
              <a:t>{</a:t>
            </a:r>
            <a:r>
              <a:rPr lang="en-SG" b="0" i="0" dirty="0" err="1">
                <a:solidFill>
                  <a:srgbClr val="333333"/>
                </a:solidFill>
                <a:effectLst/>
                <a:latin typeface="Arial" panose="020B0604020202020204" pitchFamily="34" charset="0"/>
              </a:rPr>
              <a:t>arg</a:t>
            </a:r>
            <a:r>
              <a:rPr lang="en-SG" b="0" i="0" dirty="0">
                <a:solidFill>
                  <a:srgbClr val="333333"/>
                </a:solidFill>
                <a:effectLst/>
                <a:latin typeface="Arial" panose="020B0604020202020204" pitchFamily="34" charset="0"/>
              </a:rPr>
              <a:t>: fill align sign # 0 width， .precision type}</a:t>
            </a:r>
          </a:p>
          <a:p>
            <a:pPr algn="just"/>
            <a:r>
              <a:rPr lang="zh-CN" altLang="en-US" b="0" i="0" dirty="0">
                <a:solidFill>
                  <a:srgbClr val="333333"/>
                </a:solidFill>
                <a:effectLst/>
                <a:latin typeface="Arial" panose="020B0604020202020204" pitchFamily="34" charset="0"/>
              </a:rPr>
              <a:t>太多了，让我们看看细节</a:t>
            </a:r>
          </a:p>
          <a:p>
            <a:endParaRPr lang="en-SG" dirty="0"/>
          </a:p>
        </p:txBody>
      </p:sp>
      <p:sp>
        <p:nvSpPr>
          <p:cNvPr id="4" name="灯片编号占位符 3"/>
          <p:cNvSpPr>
            <a:spLocks noGrp="1"/>
          </p:cNvSpPr>
          <p:nvPr>
            <p:ph type="sldNum" sz="quarter" idx="5"/>
          </p:nvPr>
        </p:nvSpPr>
        <p:spPr/>
        <p:txBody>
          <a:bodyPr/>
          <a:lstStyle/>
          <a:p>
            <a:fld id="{A70B150F-2242-F44E-AC43-5FC669F8EACE}" type="slidenum">
              <a:rPr lang="en-US" smtClean="0"/>
              <a:t>44</a:t>
            </a:fld>
            <a:endParaRPr lang="en-US"/>
          </a:p>
        </p:txBody>
      </p:sp>
    </p:spTree>
    <p:extLst>
      <p:ext uri="{BB962C8B-B14F-4D97-AF65-F5344CB8AC3E}">
        <p14:creationId xmlns:p14="http://schemas.microsoft.com/office/powerpoint/2010/main" val="986881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333333"/>
                </a:solidFill>
                <a:effectLst/>
                <a:latin typeface="Arial" panose="020B0604020202020204" pitchFamily="34" charset="0"/>
              </a:rPr>
              <a:t>要覆盖我们看到的</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到参数匹配，您可以在方括号中指出您想要的参数</a:t>
            </a:r>
          </a:p>
          <a:p>
            <a:pPr algn="just"/>
            <a:r>
              <a:rPr lang="zh-CN" altLang="en-US" b="0" i="0" dirty="0">
                <a:solidFill>
                  <a:srgbClr val="333333"/>
                </a:solidFill>
                <a:effectLst/>
                <a:latin typeface="Arial" panose="020B0604020202020204" pitchFamily="34" charset="0"/>
              </a:rPr>
              <a:t>如果需要其他描述符的东西，它在</a:t>
            </a:r>
            <a:r>
              <a:rPr lang="en-US" altLang="zh-CN" b="0" i="0" dirty="0" err="1">
                <a:solidFill>
                  <a:srgbClr val="333333"/>
                </a:solidFill>
                <a:effectLst/>
                <a:latin typeface="Arial" panose="020B0604020202020204" pitchFamily="34" charset="0"/>
              </a:rPr>
              <a:t>arg</a:t>
            </a:r>
            <a:r>
              <a:rPr lang="zh-CN" altLang="en-US" b="0" i="0" dirty="0">
                <a:solidFill>
                  <a:srgbClr val="333333"/>
                </a:solidFill>
                <a:effectLst/>
                <a:latin typeface="Arial" panose="020B0604020202020204" pitchFamily="34" charset="0"/>
              </a:rPr>
              <a:t>后面，用</a:t>
            </a:r>
            <a:r>
              <a:rPr lang="en-US" altLang="zh-CN" b="0" i="0" dirty="0">
                <a:solidFill>
                  <a:srgbClr val="333333"/>
                </a:solidFill>
                <a:effectLst/>
                <a:latin typeface="Arial" panose="020B0604020202020204" pitchFamily="34" charset="0"/>
              </a:rPr>
              <a:t>a</a:t>
            </a:r>
            <a:r>
              <a:rPr lang="zh-CN" altLang="en-US" b="0" i="0" dirty="0">
                <a:solidFill>
                  <a:srgbClr val="333333"/>
                </a:solidFill>
                <a:effectLst/>
                <a:latin typeface="Arial" panose="020B0604020202020204" pitchFamily="34" charset="0"/>
              </a:rPr>
              <a:t>隔开</a:t>
            </a:r>
            <a:r>
              <a:rPr lang="en-US" altLang="zh-CN" b="0" i="0" dirty="0">
                <a:solidFill>
                  <a:srgbClr val="333333"/>
                </a:solidFill>
                <a:effectLst/>
                <a:latin typeface="Arial" panose="020B0604020202020204" pitchFamily="34" charset="0"/>
              </a:rPr>
              <a:t>:</a:t>
            </a:r>
          </a:p>
          <a:p>
            <a:endParaRPr lang="en-SG" dirty="0"/>
          </a:p>
        </p:txBody>
      </p:sp>
      <p:sp>
        <p:nvSpPr>
          <p:cNvPr id="4" name="灯片编号占位符 3"/>
          <p:cNvSpPr>
            <a:spLocks noGrp="1"/>
          </p:cNvSpPr>
          <p:nvPr>
            <p:ph type="sldNum" sz="quarter" idx="5"/>
          </p:nvPr>
        </p:nvSpPr>
        <p:spPr/>
        <p:txBody>
          <a:bodyPr/>
          <a:lstStyle/>
          <a:p>
            <a:fld id="{A70B150F-2242-F44E-AC43-5FC669F8EACE}" type="slidenum">
              <a:rPr lang="en-US" smtClean="0"/>
              <a:t>45</a:t>
            </a:fld>
            <a:endParaRPr lang="en-US"/>
          </a:p>
        </p:txBody>
      </p:sp>
    </p:spTree>
    <p:extLst>
      <p:ext uri="{BB962C8B-B14F-4D97-AF65-F5344CB8AC3E}">
        <p14:creationId xmlns:p14="http://schemas.microsoft.com/office/powerpoint/2010/main" val="3952953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333333"/>
                </a:solidFill>
                <a:effectLst/>
                <a:latin typeface="Arial" panose="020B0604020202020204" pitchFamily="34" charset="0"/>
              </a:rPr>
              <a:t>参数在</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的前面，格式在后面</a:t>
            </a:r>
          </a:p>
          <a:p>
            <a:pPr algn="just"/>
            <a:r>
              <a:rPr lang="zh-CN" altLang="en-US" b="0" i="0" dirty="0">
                <a:solidFill>
                  <a:srgbClr val="333333"/>
                </a:solidFill>
                <a:effectLst/>
                <a:latin typeface="Arial" panose="020B0604020202020204" pitchFamily="34" charset="0"/>
              </a:rPr>
              <a:t>例如，</a:t>
            </a:r>
            <a:r>
              <a:rPr lang="en-US" altLang="zh-CN" b="0" i="0" dirty="0">
                <a:solidFill>
                  <a:srgbClr val="333333"/>
                </a:solidFill>
                <a:effectLst/>
                <a:latin typeface="Arial" panose="020B0604020202020204" pitchFamily="34" charset="0"/>
              </a:rPr>
              <a:t>{1:0=+10d}</a:t>
            </a:r>
            <a:r>
              <a:rPr lang="zh-CN" altLang="en-US" b="0" i="0" dirty="0">
                <a:solidFill>
                  <a:srgbClr val="333333"/>
                </a:solidFill>
                <a:effectLst/>
                <a:latin typeface="Arial" panose="020B0604020202020204" pitchFamily="34" charset="0"/>
              </a:rPr>
              <a:t>表示</a:t>
            </a:r>
            <a:r>
              <a:rPr lang="en-US" altLang="zh-CN" b="0" i="0" dirty="0">
                <a:solidFill>
                  <a:srgbClr val="333333"/>
                </a:solidFill>
                <a:effectLst/>
                <a:latin typeface="Arial" panose="020B0604020202020204" pitchFamily="34" charset="0"/>
              </a:rPr>
              <a:t>:</a:t>
            </a:r>
          </a:p>
          <a:p>
            <a:pPr algn="just"/>
            <a:r>
              <a:rPr lang="en-US" altLang="zh-CN" b="0" i="0" dirty="0">
                <a:solidFill>
                  <a:srgbClr val="333333"/>
                </a:solidFill>
                <a:effectLst/>
                <a:latin typeface="Arial" panose="020B0604020202020204" pitchFamily="34" charset="0"/>
              </a:rPr>
              <a:t>1</a:t>
            </a:r>
            <a:r>
              <a:rPr lang="zh-CN" altLang="en-US" b="0" i="0" dirty="0">
                <a:solidFill>
                  <a:srgbClr val="333333"/>
                </a:solidFill>
                <a:effectLst/>
                <a:latin typeface="Arial" panose="020B0604020202020204" pitchFamily="34" charset="0"/>
              </a:rPr>
              <a:t>第二</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从</a:t>
            </a:r>
            <a:r>
              <a:rPr lang="en-US" altLang="zh-CN" b="0" i="0" dirty="0">
                <a:solidFill>
                  <a:srgbClr val="333333"/>
                </a:solidFill>
                <a:effectLst/>
                <a:latin typeface="Arial" panose="020B0604020202020204" pitchFamily="34" charset="0"/>
              </a:rPr>
              <a:t>0)</a:t>
            </a:r>
            <a:r>
              <a:rPr lang="zh-CN" altLang="en-US" b="0" i="0" dirty="0">
                <a:solidFill>
                  <a:srgbClr val="333333"/>
                </a:solidFill>
                <a:effectLst/>
                <a:latin typeface="Arial" panose="020B0604020202020204" pitchFamily="34" charset="0"/>
              </a:rPr>
              <a:t>数的参数格式</a:t>
            </a:r>
            <a:r>
              <a:rPr lang="en-US" altLang="zh-CN" b="0" i="0" dirty="0">
                <a:solidFill>
                  <a:srgbClr val="333333"/>
                </a:solidFill>
                <a:effectLst/>
                <a:latin typeface="Arial" panose="020B0604020202020204" pitchFamily="34" charset="0"/>
              </a:rPr>
              <a:t>,35</a:t>
            </a:r>
          </a:p>
          <a:p>
            <a:pPr algn="just"/>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分离器</a:t>
            </a:r>
          </a:p>
          <a:p>
            <a:pPr algn="just"/>
            <a:r>
              <a:rPr lang="en-US" altLang="zh-CN" b="0" i="0" dirty="0">
                <a:solidFill>
                  <a:srgbClr val="333333"/>
                </a:solidFill>
                <a:effectLst/>
                <a:latin typeface="Arial" panose="020B0604020202020204" pitchFamily="34" charset="0"/>
              </a:rPr>
              <a:t>0 =</a:t>
            </a:r>
            <a:r>
              <a:rPr lang="zh-CN" altLang="en-US" b="0" i="0" dirty="0">
                <a:solidFill>
                  <a:srgbClr val="333333"/>
                </a:solidFill>
                <a:effectLst/>
                <a:latin typeface="Arial" panose="020B0604020202020204" pitchFamily="34" charset="0"/>
              </a:rPr>
              <a:t>充满</a:t>
            </a:r>
            <a:r>
              <a:rPr lang="en-US" altLang="zh-CN" b="0" i="0" dirty="0">
                <a:solidFill>
                  <a:srgbClr val="333333"/>
                </a:solidFill>
                <a:effectLst/>
                <a:latin typeface="Arial" panose="020B0604020202020204" pitchFamily="34" charset="0"/>
              </a:rPr>
              <a:t>0</a:t>
            </a:r>
          </a:p>
          <a:p>
            <a:pPr algn="just"/>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正负符号</a:t>
            </a:r>
          </a:p>
          <a:p>
            <a:pPr algn="just"/>
            <a:r>
              <a:rPr lang="en-US" altLang="zh-CN" b="0" i="0" dirty="0">
                <a:solidFill>
                  <a:srgbClr val="333333"/>
                </a:solidFill>
                <a:effectLst/>
                <a:latin typeface="Arial" panose="020B0604020202020204" pitchFamily="34" charset="0"/>
              </a:rPr>
              <a:t>10 d</a:t>
            </a:r>
            <a:r>
              <a:rPr lang="zh-CN" altLang="en-US" b="0" i="0" dirty="0">
                <a:solidFill>
                  <a:srgbClr val="333333"/>
                </a:solidFill>
                <a:effectLst/>
                <a:latin typeface="Arial" panose="020B0604020202020204" pitchFamily="34" charset="0"/>
              </a:rPr>
              <a:t>占用空间</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左对齐</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小数</a:t>
            </a:r>
          </a:p>
        </p:txBody>
      </p:sp>
      <p:sp>
        <p:nvSpPr>
          <p:cNvPr id="4" name="灯片编号占位符 3"/>
          <p:cNvSpPr>
            <a:spLocks noGrp="1"/>
          </p:cNvSpPr>
          <p:nvPr>
            <p:ph type="sldNum" sz="quarter" idx="5"/>
          </p:nvPr>
        </p:nvSpPr>
        <p:spPr/>
        <p:txBody>
          <a:bodyPr/>
          <a:lstStyle/>
          <a:p>
            <a:fld id="{A70B150F-2242-F44E-AC43-5FC669F8EACE}" type="slidenum">
              <a:rPr lang="en-US" smtClean="0"/>
              <a:t>46</a:t>
            </a:fld>
            <a:endParaRPr lang="en-US"/>
          </a:p>
        </p:txBody>
      </p:sp>
    </p:spTree>
    <p:extLst>
      <p:ext uri="{BB962C8B-B14F-4D97-AF65-F5344CB8AC3E}">
        <p14:creationId xmlns:p14="http://schemas.microsoft.com/office/powerpoint/2010/main" val="9901881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333333"/>
                </a:solidFill>
                <a:effectLst/>
                <a:latin typeface="Arial" panose="020B0604020202020204" pitchFamily="34" charset="0"/>
              </a:rPr>
              <a:t>我们可以使用</a:t>
            </a:r>
            <a:r>
              <a:rPr lang="en-US" altLang="zh-CN" b="0" i="0" dirty="0">
                <a:solidFill>
                  <a:srgbClr val="333333"/>
                </a:solidFill>
                <a:effectLst/>
                <a:latin typeface="Arial" panose="020B0604020202020204" pitchFamily="34" charset="0"/>
              </a:rPr>
              <a:t>for</a:t>
            </a:r>
            <a:r>
              <a:rPr lang="zh-CN" altLang="en-US" b="0" i="0" dirty="0">
                <a:solidFill>
                  <a:srgbClr val="333333"/>
                </a:solidFill>
                <a:effectLst/>
                <a:latin typeface="Arial" panose="020B0604020202020204" pitchFamily="34" charset="0"/>
              </a:rPr>
              <a:t>语句进行迭代，比如列表或字符串的元素</a:t>
            </a:r>
          </a:p>
          <a:p>
            <a:pPr algn="just"/>
            <a:r>
              <a:rPr lang="zh-CN" altLang="en-US" b="0" i="0" dirty="0">
                <a:solidFill>
                  <a:srgbClr val="333333"/>
                </a:solidFill>
                <a:effectLst/>
                <a:latin typeface="Arial" panose="020B0604020202020204" pitchFamily="34" charset="0"/>
              </a:rPr>
              <a:t>我们使用</a:t>
            </a:r>
            <a:r>
              <a:rPr lang="en-US" altLang="zh-CN" b="0" i="0" dirty="0">
                <a:solidFill>
                  <a:srgbClr val="333333"/>
                </a:solidFill>
                <a:effectLst/>
                <a:latin typeface="Arial" panose="020B0604020202020204" pitchFamily="34" charset="0"/>
              </a:rPr>
              <a:t>for</a:t>
            </a:r>
            <a:r>
              <a:rPr lang="zh-CN" altLang="en-US" b="0" i="0" dirty="0">
                <a:solidFill>
                  <a:srgbClr val="333333"/>
                </a:solidFill>
                <a:effectLst/>
                <a:latin typeface="Arial" panose="020B0604020202020204" pitchFamily="34" charset="0"/>
              </a:rPr>
              <a:t>语句来处理列表中的每个元素，一次一个元素</a:t>
            </a:r>
          </a:p>
          <a:p>
            <a:endParaRPr lang="en-SG" dirty="0"/>
          </a:p>
        </p:txBody>
      </p:sp>
      <p:sp>
        <p:nvSpPr>
          <p:cNvPr id="4" name="灯片编号占位符 3"/>
          <p:cNvSpPr>
            <a:spLocks noGrp="1"/>
          </p:cNvSpPr>
          <p:nvPr>
            <p:ph type="sldNum" sz="quarter" idx="5"/>
          </p:nvPr>
        </p:nvSpPr>
        <p:spPr/>
        <p:txBody>
          <a:bodyPr/>
          <a:lstStyle/>
          <a:p>
            <a:fld id="{A70B150F-2242-F44E-AC43-5FC669F8EACE}" type="slidenum">
              <a:rPr lang="en-US" smtClean="0"/>
              <a:t>49</a:t>
            </a:fld>
            <a:endParaRPr lang="en-US"/>
          </a:p>
        </p:txBody>
      </p:sp>
    </p:spTree>
    <p:extLst>
      <p:ext uri="{BB962C8B-B14F-4D97-AF65-F5344CB8AC3E}">
        <p14:creationId xmlns:p14="http://schemas.microsoft.com/office/powerpoint/2010/main" val="206386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b="0" i="0" dirty="0">
                <a:solidFill>
                  <a:srgbClr val="333333"/>
                </a:solidFill>
                <a:effectLst/>
                <a:latin typeface="Arial" panose="020B0604020202020204" pitchFamily="34" charset="0"/>
              </a:rPr>
              <a:t>enumerate</a:t>
            </a:r>
            <a:r>
              <a:rPr lang="zh-CN" altLang="en-US" b="0" i="0" dirty="0">
                <a:solidFill>
                  <a:srgbClr val="333333"/>
                </a:solidFill>
                <a:effectLst/>
                <a:latin typeface="Arial" panose="020B0604020202020204" pitchFamily="34" charset="0"/>
              </a:rPr>
              <a:t>函数返回两个值</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元素的索引和元素本身</a:t>
            </a:r>
          </a:p>
          <a:p>
            <a:pPr algn="just"/>
            <a:r>
              <a:rPr lang="zh-CN" altLang="en-US" b="0" i="0" dirty="0">
                <a:solidFill>
                  <a:srgbClr val="333333"/>
                </a:solidFill>
                <a:effectLst/>
                <a:latin typeface="Arial" panose="020B0604020202020204" pitchFamily="34" charset="0"/>
              </a:rPr>
              <a:t>是否可以使用它同时遍历索引和元素，执行双重赋值</a:t>
            </a:r>
          </a:p>
          <a:p>
            <a:endParaRPr lang="en-SG" dirty="0"/>
          </a:p>
        </p:txBody>
      </p:sp>
      <p:sp>
        <p:nvSpPr>
          <p:cNvPr id="4" name="灯片编号占位符 3"/>
          <p:cNvSpPr>
            <a:spLocks noGrp="1"/>
          </p:cNvSpPr>
          <p:nvPr>
            <p:ph type="sldNum" sz="quarter" idx="5"/>
          </p:nvPr>
        </p:nvSpPr>
        <p:spPr/>
        <p:txBody>
          <a:bodyPr/>
          <a:lstStyle/>
          <a:p>
            <a:fld id="{A70B150F-2242-F44E-AC43-5FC669F8EACE}" type="slidenum">
              <a:rPr lang="en-US" smtClean="0"/>
              <a:t>51</a:t>
            </a:fld>
            <a:endParaRPr lang="en-US"/>
          </a:p>
        </p:txBody>
      </p:sp>
    </p:spTree>
    <p:extLst>
      <p:ext uri="{BB962C8B-B14F-4D97-AF65-F5344CB8AC3E}">
        <p14:creationId xmlns:p14="http://schemas.microsoft.com/office/powerpoint/2010/main" val="1047160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 else for a for or while only runs when the loop completes without breaking out.</a:t>
            </a:r>
          </a:p>
        </p:txBody>
      </p:sp>
      <p:sp>
        <p:nvSpPr>
          <p:cNvPr id="4" name="Slide Number Placeholder 3"/>
          <p:cNvSpPr>
            <a:spLocks noGrp="1"/>
          </p:cNvSpPr>
          <p:nvPr>
            <p:ph type="sldNum" sz="quarter" idx="10"/>
          </p:nvPr>
        </p:nvSpPr>
        <p:spPr/>
        <p:txBody>
          <a:bodyPr/>
          <a:lstStyle/>
          <a:p>
            <a:fld id="{A70B150F-2242-F44E-AC43-5FC669F8EACE}" type="slidenum">
              <a:rPr lang="en-US" smtClean="0"/>
              <a:t>52</a:t>
            </a:fld>
            <a:endParaRPr lang="en-US"/>
          </a:p>
        </p:txBody>
      </p:sp>
    </p:spTree>
    <p:extLst>
      <p:ext uri="{BB962C8B-B14F-4D97-AF65-F5344CB8AC3E}">
        <p14:creationId xmlns:p14="http://schemas.microsoft.com/office/powerpoint/2010/main" val="36982690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b="0" i="0" dirty="0">
                <a:solidFill>
                  <a:srgbClr val="333333"/>
                </a:solidFill>
                <a:effectLst/>
                <a:latin typeface="Arial" panose="020B0604020202020204" pitchFamily="34" charset="0"/>
              </a:rPr>
              <a:t>split</a:t>
            </a:r>
            <a:r>
              <a:rPr lang="zh-CN" altLang="en-US" b="0" i="0" dirty="0">
                <a:solidFill>
                  <a:srgbClr val="333333"/>
                </a:solidFill>
                <a:effectLst/>
                <a:latin typeface="Arial" panose="020B0604020202020204" pitchFamily="34" charset="0"/>
              </a:rPr>
              <a:t>函数将获取一个字符串，并根据参数字符将其分解为包含多个新字符串部分的列表。</a:t>
            </a:r>
          </a:p>
          <a:p>
            <a:pPr algn="just"/>
            <a:r>
              <a:rPr lang="zh-CN" altLang="en-US" b="0" i="0" dirty="0">
                <a:solidFill>
                  <a:srgbClr val="333333"/>
                </a:solidFill>
                <a:effectLst/>
                <a:latin typeface="Arial" panose="020B0604020202020204" pitchFamily="34" charset="0"/>
              </a:rPr>
              <a:t>默认情况下，如果没有提供参数，分割是在任何空白字符</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制表符、空格等</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a:t>
            </a:r>
          </a:p>
          <a:p>
            <a:pPr algn="just"/>
            <a:r>
              <a:rPr lang="zh-CN" altLang="en-US" b="0" i="0" dirty="0">
                <a:solidFill>
                  <a:srgbClr val="333333"/>
                </a:solidFill>
                <a:effectLst/>
                <a:latin typeface="Arial" panose="020B0604020202020204" pitchFamily="34" charset="0"/>
              </a:rPr>
              <a:t>你可以分配与多重分配，如果你知道多少块是产生。</a:t>
            </a:r>
          </a:p>
          <a:p>
            <a:endParaRPr lang="en-SG" dirty="0"/>
          </a:p>
        </p:txBody>
      </p:sp>
      <p:sp>
        <p:nvSpPr>
          <p:cNvPr id="4" name="灯片编号占位符 3"/>
          <p:cNvSpPr>
            <a:spLocks noGrp="1"/>
          </p:cNvSpPr>
          <p:nvPr>
            <p:ph type="sldNum" sz="quarter" idx="5"/>
          </p:nvPr>
        </p:nvSpPr>
        <p:spPr/>
        <p:txBody>
          <a:bodyPr/>
          <a:lstStyle/>
          <a:p>
            <a:fld id="{A70B150F-2242-F44E-AC43-5FC669F8EACE}" type="slidenum">
              <a:rPr lang="en-US" smtClean="0"/>
              <a:t>53</a:t>
            </a:fld>
            <a:endParaRPr lang="en-US"/>
          </a:p>
        </p:txBody>
      </p:sp>
    </p:spTree>
    <p:extLst>
      <p:ext uri="{BB962C8B-B14F-4D97-AF65-F5344CB8AC3E}">
        <p14:creationId xmlns:p14="http://schemas.microsoft.com/office/powerpoint/2010/main" val="2095355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i="0" kern="1200" dirty="0">
                <a:solidFill>
                  <a:schemeClr val="tx1"/>
                </a:solidFill>
                <a:effectLst/>
                <a:latin typeface="+mn-lt"/>
                <a:ea typeface="+mn-ea"/>
                <a:cs typeface="+mn-cs"/>
              </a:rPr>
              <a:t>UTF</a:t>
            </a:r>
            <a:r>
              <a:rPr lang="en-AU" sz="1200" b="0" i="0" kern="1200" dirty="0">
                <a:solidFill>
                  <a:schemeClr val="tx1"/>
                </a:solidFill>
                <a:effectLst/>
                <a:latin typeface="+mn-lt"/>
                <a:ea typeface="+mn-ea"/>
                <a:cs typeface="+mn-cs"/>
              </a:rPr>
              <a:t> stands for Unicode Transformation Format. The '8' means it uses 8-bit blocks to represent a character.</a:t>
            </a:r>
            <a:endParaRPr lang="en-US" dirty="0"/>
          </a:p>
        </p:txBody>
      </p:sp>
      <p:sp>
        <p:nvSpPr>
          <p:cNvPr id="4" name="Slide Number Placeholder 3"/>
          <p:cNvSpPr>
            <a:spLocks noGrp="1"/>
          </p:cNvSpPr>
          <p:nvPr>
            <p:ph type="sldNum" sz="quarter" idx="10"/>
          </p:nvPr>
        </p:nvSpPr>
        <p:spPr/>
        <p:txBody>
          <a:bodyPr/>
          <a:lstStyle/>
          <a:p>
            <a:fld id="{A70B150F-2242-F44E-AC43-5FC669F8EACE}" type="slidenum">
              <a:rPr lang="en-US" smtClean="0"/>
              <a:t>7</a:t>
            </a:fld>
            <a:endParaRPr lang="en-US"/>
          </a:p>
        </p:txBody>
      </p:sp>
    </p:spTree>
    <p:extLst>
      <p:ext uri="{BB962C8B-B14F-4D97-AF65-F5344CB8AC3E}">
        <p14:creationId xmlns:p14="http://schemas.microsoft.com/office/powerpoint/2010/main" val="3602265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indices is not a common language feature (e.g. in many languages, sequence[-1] would produce an error).</a:t>
            </a:r>
          </a:p>
          <a:p>
            <a:pPr algn="just"/>
            <a:r>
              <a:rPr lang="zh-CN" altLang="en-US" b="0" i="0" dirty="0">
                <a:solidFill>
                  <a:srgbClr val="333333"/>
                </a:solidFill>
                <a:effectLst/>
                <a:latin typeface="Arial" panose="020B0604020202020204" pitchFamily="34" charset="0"/>
              </a:rPr>
              <a:t>因为字符串的元素是一个序列，我们可以将每个元素与一个索引关联，即序列中的一个位置</a:t>
            </a:r>
            <a:r>
              <a:rPr lang="en-US" altLang="zh-CN" b="0" i="0" dirty="0">
                <a:solidFill>
                  <a:srgbClr val="333333"/>
                </a:solidFill>
                <a:effectLst/>
                <a:latin typeface="Arial" panose="020B0604020202020204" pitchFamily="34" charset="0"/>
              </a:rPr>
              <a:t>:</a:t>
            </a:r>
          </a:p>
          <a:p>
            <a:pPr algn="just"/>
            <a:r>
              <a:rPr lang="zh-CN" altLang="en-US" b="0" i="0" dirty="0">
                <a:solidFill>
                  <a:srgbClr val="333333"/>
                </a:solidFill>
                <a:effectLst/>
                <a:latin typeface="Arial" panose="020B0604020202020204" pitchFamily="34" charset="0"/>
              </a:rPr>
              <a:t>正值从左起，从索引</a:t>
            </a:r>
            <a:r>
              <a:rPr lang="en-US" altLang="zh-CN" b="0" i="0" dirty="0">
                <a:solidFill>
                  <a:srgbClr val="333333"/>
                </a:solidFill>
                <a:effectLst/>
                <a:latin typeface="Arial" panose="020B0604020202020204" pitchFamily="34" charset="0"/>
              </a:rPr>
              <a:t>0</a:t>
            </a:r>
            <a:r>
              <a:rPr lang="zh-CN" altLang="en-US" b="0" i="0" dirty="0">
                <a:solidFill>
                  <a:srgbClr val="333333"/>
                </a:solidFill>
                <a:effectLst/>
                <a:latin typeface="Arial" panose="020B0604020202020204" pitchFamily="34" charset="0"/>
              </a:rPr>
              <a:t>开始</a:t>
            </a:r>
          </a:p>
          <a:p>
            <a:pPr algn="just"/>
            <a:r>
              <a:rPr lang="zh-CN" altLang="en-US" b="0" i="0" dirty="0">
                <a:solidFill>
                  <a:srgbClr val="333333"/>
                </a:solidFill>
                <a:effectLst/>
                <a:latin typeface="Arial" panose="020B0604020202020204" pitchFamily="34" charset="0"/>
              </a:rPr>
              <a:t>负数从右边开始倒数，从</a:t>
            </a:r>
            <a:r>
              <a:rPr lang="en-US" altLang="zh-CN" b="0" i="0" dirty="0">
                <a:solidFill>
                  <a:srgbClr val="333333"/>
                </a:solidFill>
                <a:effectLst/>
                <a:latin typeface="Arial" panose="020B0604020202020204" pitchFamily="34" charset="0"/>
              </a:rPr>
              <a:t>-1</a:t>
            </a:r>
            <a:r>
              <a:rPr lang="zh-CN" altLang="en-US" b="0" i="0" dirty="0">
                <a:solidFill>
                  <a:srgbClr val="333333"/>
                </a:solidFill>
                <a:effectLst/>
                <a:latin typeface="Arial" panose="020B0604020202020204" pitchFamily="34" charset="0"/>
              </a:rPr>
              <a:t>开始</a:t>
            </a:r>
          </a:p>
          <a:p>
            <a:endParaRPr lang="en-US" dirty="0"/>
          </a:p>
        </p:txBody>
      </p:sp>
      <p:sp>
        <p:nvSpPr>
          <p:cNvPr id="4" name="Slide Number Placeholder 3"/>
          <p:cNvSpPr>
            <a:spLocks noGrp="1"/>
          </p:cNvSpPr>
          <p:nvPr>
            <p:ph type="sldNum" sz="quarter" idx="10"/>
          </p:nvPr>
        </p:nvSpPr>
        <p:spPr/>
        <p:txBody>
          <a:bodyPr/>
          <a:lstStyle/>
          <a:p>
            <a:fld id="{A70B150F-2242-F44E-AC43-5FC669F8EACE}" type="slidenum">
              <a:rPr lang="en-US" smtClean="0"/>
              <a:t>8</a:t>
            </a:fld>
            <a:endParaRPr lang="en-US"/>
          </a:p>
        </p:txBody>
      </p:sp>
    </p:spTree>
    <p:extLst>
      <p:ext uri="{BB962C8B-B14F-4D97-AF65-F5344CB8AC3E}">
        <p14:creationId xmlns:p14="http://schemas.microsoft.com/office/powerpoint/2010/main" val="194673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333333"/>
                </a:solidFill>
                <a:effectLst/>
                <a:latin typeface="Arial" panose="020B0604020202020204" pitchFamily="34" charset="0"/>
              </a:rPr>
              <a:t>字符串的特定元素由方括号</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包围的元素索引访问</a:t>
            </a:r>
          </a:p>
          <a:p>
            <a:pPr algn="just"/>
            <a:r>
              <a:rPr lang="en-SG" b="0" i="0" dirty="0" err="1">
                <a:solidFill>
                  <a:srgbClr val="333333"/>
                </a:solidFill>
                <a:effectLst/>
                <a:latin typeface="Arial" panose="020B0604020202020204" pitchFamily="34" charset="0"/>
              </a:rPr>
              <a:t>hello_str</a:t>
            </a:r>
            <a:r>
              <a:rPr lang="en-SG" b="0" i="0" dirty="0">
                <a:solidFill>
                  <a:srgbClr val="333333"/>
                </a:solidFill>
                <a:effectLst/>
                <a:latin typeface="Arial" panose="020B0604020202020204" pitchFamily="34" charset="0"/>
              </a:rPr>
              <a:t> = 'Hello World'</a:t>
            </a:r>
          </a:p>
          <a:p>
            <a:pPr algn="just"/>
            <a:r>
              <a:rPr lang="en-SG" b="0" i="0" dirty="0">
                <a:solidFill>
                  <a:srgbClr val="333333"/>
                </a:solidFill>
                <a:effectLst/>
                <a:latin typeface="Arial" panose="020B0604020202020204" pitchFamily="34" charset="0"/>
              </a:rPr>
              <a:t>print (</a:t>
            </a:r>
            <a:r>
              <a:rPr lang="en-SG" b="0" i="0" dirty="0" err="1">
                <a:solidFill>
                  <a:srgbClr val="333333"/>
                </a:solidFill>
                <a:effectLst/>
                <a:latin typeface="Arial" panose="020B0604020202020204" pitchFamily="34" charset="0"/>
              </a:rPr>
              <a:t>hello_str</a:t>
            </a:r>
            <a:r>
              <a:rPr lang="en-SG" b="0" i="0" dirty="0">
                <a:solidFill>
                  <a:srgbClr val="333333"/>
                </a:solidFill>
                <a:effectLst/>
                <a:latin typeface="Arial" panose="020B0604020202020204" pitchFamily="34" charset="0"/>
              </a:rPr>
              <a:t>[1]) =</a:t>
            </a:r>
            <a:r>
              <a:rPr lang="zh-CN" altLang="en-US" b="0" i="0" dirty="0">
                <a:solidFill>
                  <a:srgbClr val="333333"/>
                </a:solidFill>
                <a:effectLst/>
                <a:latin typeface="Arial" panose="020B0604020202020204" pitchFamily="34" charset="0"/>
              </a:rPr>
              <a:t>比</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打印</a:t>
            </a:r>
            <a:r>
              <a:rPr lang="en-SG" b="0" i="0" dirty="0">
                <a:solidFill>
                  <a:srgbClr val="333333"/>
                </a:solidFill>
                <a:effectLst/>
                <a:latin typeface="Arial" panose="020B0604020202020204" pitchFamily="34" charset="0"/>
              </a:rPr>
              <a:t>e</a:t>
            </a:r>
          </a:p>
          <a:p>
            <a:pPr algn="just"/>
            <a:r>
              <a:rPr lang="en-SG" b="0" i="0" dirty="0">
                <a:solidFill>
                  <a:srgbClr val="333333"/>
                </a:solidFill>
                <a:effectLst/>
                <a:latin typeface="Arial" panose="020B0604020202020204" pitchFamily="34" charset="0"/>
              </a:rPr>
              <a:t>print (</a:t>
            </a:r>
            <a:r>
              <a:rPr lang="en-SG" b="0" i="0" dirty="0" err="1">
                <a:solidFill>
                  <a:srgbClr val="333333"/>
                </a:solidFill>
                <a:effectLst/>
                <a:latin typeface="Arial" panose="020B0604020202020204" pitchFamily="34" charset="0"/>
              </a:rPr>
              <a:t>hello_str</a:t>
            </a:r>
            <a:r>
              <a:rPr lang="en-SG" b="0" i="0" dirty="0">
                <a:solidFill>
                  <a:srgbClr val="333333"/>
                </a:solidFill>
                <a:effectLst/>
                <a:latin typeface="Arial" panose="020B0604020202020204" pitchFamily="34" charset="0"/>
              </a:rPr>
              <a:t>[1]) =</a:t>
            </a:r>
            <a:r>
              <a:rPr lang="zh-CN" altLang="en-US" b="0" i="0" dirty="0">
                <a:solidFill>
                  <a:srgbClr val="333333"/>
                </a:solidFill>
                <a:effectLst/>
                <a:latin typeface="Arial" panose="020B0604020202020204" pitchFamily="34" charset="0"/>
              </a:rPr>
              <a:t>比</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打印</a:t>
            </a:r>
            <a:r>
              <a:rPr lang="en-SG" b="0" i="0" dirty="0">
                <a:solidFill>
                  <a:srgbClr val="333333"/>
                </a:solidFill>
                <a:effectLst/>
                <a:latin typeface="Arial" panose="020B0604020202020204" pitchFamily="34" charset="0"/>
              </a:rPr>
              <a:t>d</a:t>
            </a:r>
          </a:p>
          <a:p>
            <a:pPr algn="just"/>
            <a:r>
              <a:rPr lang="en-SG" b="0" i="0" dirty="0">
                <a:solidFill>
                  <a:srgbClr val="333333"/>
                </a:solidFill>
                <a:effectLst/>
                <a:latin typeface="Arial" panose="020B0604020202020204" pitchFamily="34" charset="0"/>
              </a:rPr>
              <a:t>print (</a:t>
            </a:r>
            <a:r>
              <a:rPr lang="en-SG" b="0" i="0" dirty="0" err="1">
                <a:solidFill>
                  <a:srgbClr val="333333"/>
                </a:solidFill>
                <a:effectLst/>
                <a:latin typeface="Arial" panose="020B0604020202020204" pitchFamily="34" charset="0"/>
              </a:rPr>
              <a:t>hello_str</a:t>
            </a:r>
            <a:r>
              <a:rPr lang="en-SG" b="0" i="0" dirty="0">
                <a:solidFill>
                  <a:srgbClr val="333333"/>
                </a:solidFill>
                <a:effectLst/>
                <a:latin typeface="Arial" panose="020B0604020202020204" pitchFamily="34" charset="0"/>
              </a:rPr>
              <a:t>[11]) =</a:t>
            </a:r>
            <a:r>
              <a:rPr lang="zh-CN" altLang="en-US" b="0" i="0" dirty="0">
                <a:solidFill>
                  <a:srgbClr val="333333"/>
                </a:solidFill>
                <a:effectLst/>
                <a:latin typeface="Arial" panose="020B0604020202020204" pitchFamily="34" charset="0"/>
              </a:rPr>
              <a:t>比</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错误</a:t>
            </a:r>
          </a:p>
        </p:txBody>
      </p:sp>
      <p:sp>
        <p:nvSpPr>
          <p:cNvPr id="4" name="灯片编号占位符 3"/>
          <p:cNvSpPr>
            <a:spLocks noGrp="1"/>
          </p:cNvSpPr>
          <p:nvPr>
            <p:ph type="sldNum" sz="quarter" idx="5"/>
          </p:nvPr>
        </p:nvSpPr>
        <p:spPr/>
        <p:txBody>
          <a:bodyPr/>
          <a:lstStyle/>
          <a:p>
            <a:fld id="{A70B150F-2242-F44E-AC43-5FC669F8EACE}" type="slidenum">
              <a:rPr lang="en-US" smtClean="0"/>
              <a:t>9</a:t>
            </a:fld>
            <a:endParaRPr lang="en-US"/>
          </a:p>
        </p:txBody>
      </p:sp>
    </p:spTree>
    <p:extLst>
      <p:ext uri="{BB962C8B-B14F-4D97-AF65-F5344CB8AC3E}">
        <p14:creationId xmlns:p14="http://schemas.microsoft.com/office/powerpoint/2010/main" val="288078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8C34EB79-0D39-B941-AE19-977D42B5AA3E}" type="slidenum">
              <a:rPr lang="en-US">
                <a:latin typeface="Arial" pitchFamily="-111" charset="0"/>
                <a:ea typeface="ＭＳ Ｐゴシック" pitchFamily="-111" charset="-128"/>
                <a:cs typeface="ＭＳ Ｐゴシック" pitchFamily="-111" charset="-128"/>
              </a:rPr>
              <a:pPr/>
              <a:t>10</a:t>
            </a:fld>
            <a:endParaRPr lang="en-US">
              <a:latin typeface="Arial" pitchFamily="-111" charset="0"/>
              <a:ea typeface="ＭＳ Ｐゴシック" pitchFamily="-111" charset="-128"/>
              <a:cs typeface="ＭＳ Ｐゴシック" pitchFamily="-111" charset="-128"/>
            </a:endParaRPr>
          </a:p>
        </p:txBody>
      </p:sp>
      <p:sp>
        <p:nvSpPr>
          <p:cNvPr id="30723" name="Rectangle 2"/>
          <p:cNvSpPr>
            <a:spLocks noGrp="1" noRot="1" noChangeAspect="1" noChangeArrowheads="1" noTextEdit="1"/>
          </p:cNvSpPr>
          <p:nvPr>
            <p:ph type="sldImg"/>
          </p:nvPr>
        </p:nvSpPr>
        <p:spPr>
          <a:solidFill>
            <a:srgbClr val="FFFFFF"/>
          </a:solidFill>
          <a:ln/>
        </p:spPr>
      </p:sp>
      <p:sp>
        <p:nvSpPr>
          <p:cNvPr id="30724" name="Rectangle 3"/>
          <p:cNvSpPr>
            <a:spLocks noGrp="1" noChangeArrowheads="1"/>
          </p:cNvSpPr>
          <p:nvPr>
            <p:ph type="body" idx="1"/>
          </p:nvPr>
        </p:nvSpPr>
        <p:spPr>
          <a:solidFill>
            <a:srgbClr val="FFFFFF"/>
          </a:solidFill>
          <a:ln>
            <a:solidFill>
              <a:srgbClr val="000000"/>
            </a:solidFill>
          </a:ln>
        </p:spPr>
        <p:txBody>
          <a:bodyPr/>
          <a:lstStyle/>
          <a:p>
            <a:pPr algn="just"/>
            <a:r>
              <a:rPr lang="zh-CN" altLang="en-US" b="0" i="0" dirty="0">
                <a:solidFill>
                  <a:srgbClr val="333333"/>
                </a:solidFill>
                <a:effectLst/>
                <a:latin typeface="Arial" panose="020B0604020202020204" pitchFamily="34" charset="0"/>
              </a:rPr>
              <a:t>切片是选择整个序列的子序列的能力</a:t>
            </a:r>
          </a:p>
          <a:p>
            <a:pPr algn="just"/>
            <a:r>
              <a:rPr lang="zh-CN" altLang="en-US" b="0" i="0" dirty="0">
                <a:solidFill>
                  <a:srgbClr val="333333"/>
                </a:solidFill>
                <a:effectLst/>
                <a:latin typeface="Arial" panose="020B0604020202020204" pitchFamily="34" charset="0"/>
              </a:rPr>
              <a:t>使用语法</a:t>
            </a:r>
            <a:r>
              <a:rPr lang="en-US" altLang="zh-CN" b="0" i="0" dirty="0">
                <a:solidFill>
                  <a:srgbClr val="333333"/>
                </a:solidFill>
                <a:effectLst/>
                <a:latin typeface="Arial" panose="020B0604020202020204" pitchFamily="34" charset="0"/>
              </a:rPr>
              <a:t>[</a:t>
            </a:r>
            <a:r>
              <a:rPr lang="en-SG" b="0" i="0" dirty="0" err="1">
                <a:solidFill>
                  <a:srgbClr val="333333"/>
                </a:solidFill>
                <a:effectLst/>
                <a:latin typeface="Arial" panose="020B0604020202020204" pitchFamily="34" charset="0"/>
              </a:rPr>
              <a:t>start:finish</a:t>
            </a:r>
            <a:r>
              <a:rPr lang="en-SG"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其中</a:t>
            </a:r>
            <a:r>
              <a:rPr lang="en-US" altLang="zh-CN" b="0" i="0" dirty="0">
                <a:solidFill>
                  <a:srgbClr val="333333"/>
                </a:solidFill>
                <a:effectLst/>
                <a:latin typeface="Arial" panose="020B0604020202020204" pitchFamily="34" charset="0"/>
              </a:rPr>
              <a:t>:</a:t>
            </a:r>
          </a:p>
          <a:p>
            <a:pPr algn="just"/>
            <a:r>
              <a:rPr lang="en-SG" b="0" i="0" dirty="0">
                <a:solidFill>
                  <a:srgbClr val="333333"/>
                </a:solidFill>
                <a:effectLst/>
                <a:latin typeface="Arial" panose="020B0604020202020204" pitchFamily="34" charset="0"/>
              </a:rPr>
              <a:t>start</a:t>
            </a:r>
            <a:r>
              <a:rPr lang="zh-CN" altLang="en-US" b="0" i="0" dirty="0">
                <a:solidFill>
                  <a:srgbClr val="333333"/>
                </a:solidFill>
                <a:effectLst/>
                <a:latin typeface="Arial" panose="020B0604020202020204" pitchFamily="34" charset="0"/>
              </a:rPr>
              <a:t>是子序列的下标</a:t>
            </a:r>
          </a:p>
          <a:p>
            <a:pPr algn="just"/>
            <a:r>
              <a:rPr lang="en-SG" b="0" i="0" dirty="0">
                <a:solidFill>
                  <a:srgbClr val="333333"/>
                </a:solidFill>
                <a:effectLst/>
                <a:latin typeface="Arial" panose="020B0604020202020204" pitchFamily="34" charset="0"/>
              </a:rPr>
              <a:t>finish</a:t>
            </a:r>
            <a:r>
              <a:rPr lang="zh-CN" altLang="en-US" b="0" i="0" dirty="0">
                <a:solidFill>
                  <a:srgbClr val="333333"/>
                </a:solidFill>
                <a:effectLst/>
                <a:latin typeface="Arial" panose="020B0604020202020204" pitchFamily="34" charset="0"/>
              </a:rPr>
              <a:t>是子序列结束后的索引</a:t>
            </a:r>
            <a:r>
              <a:rPr lang="en-US" altLang="zh-CN" b="0" i="0" dirty="0">
                <a:solidFill>
                  <a:srgbClr val="333333"/>
                </a:solidFill>
                <a:effectLst/>
                <a:latin typeface="Arial" panose="020B0604020202020204" pitchFamily="34" charset="0"/>
              </a:rPr>
              <a:t>1</a:t>
            </a:r>
          </a:p>
          <a:p>
            <a:pPr algn="just"/>
            <a:r>
              <a:rPr lang="zh-CN" altLang="en-US" b="0" i="0" dirty="0">
                <a:solidFill>
                  <a:srgbClr val="333333"/>
                </a:solidFill>
                <a:effectLst/>
                <a:latin typeface="Arial" panose="020B0604020202020204" pitchFamily="34" charset="0"/>
              </a:rPr>
              <a:t>如果没有提供</a:t>
            </a:r>
            <a:r>
              <a:rPr lang="en-SG" b="0" i="0" dirty="0">
                <a:solidFill>
                  <a:srgbClr val="333333"/>
                </a:solidFill>
                <a:effectLst/>
                <a:latin typeface="Arial" panose="020B0604020202020204" pitchFamily="34" charset="0"/>
              </a:rPr>
              <a:t>start</a:t>
            </a:r>
            <a:r>
              <a:rPr lang="zh-CN" altLang="en-US" b="0" i="0" dirty="0">
                <a:solidFill>
                  <a:srgbClr val="333333"/>
                </a:solidFill>
                <a:effectLst/>
                <a:latin typeface="Arial" panose="020B0604020202020204" pitchFamily="34" charset="0"/>
              </a:rPr>
              <a:t>或</a:t>
            </a:r>
            <a:r>
              <a:rPr lang="en-SG" b="0" i="0" dirty="0">
                <a:solidFill>
                  <a:srgbClr val="333333"/>
                </a:solidFill>
                <a:effectLst/>
                <a:latin typeface="Arial" panose="020B0604020202020204" pitchFamily="34" charset="0"/>
              </a:rPr>
              <a:t>finish，</a:t>
            </a:r>
            <a:r>
              <a:rPr lang="zh-CN" altLang="en-US" b="0" i="0" dirty="0">
                <a:solidFill>
                  <a:srgbClr val="333333"/>
                </a:solidFill>
                <a:effectLst/>
                <a:latin typeface="Arial" panose="020B0604020202020204" pitchFamily="34" charset="0"/>
              </a:rPr>
              <a:t>则默认为</a:t>
            </a:r>
            <a:r>
              <a:rPr lang="en-SG" b="0" i="0" dirty="0">
                <a:solidFill>
                  <a:srgbClr val="333333"/>
                </a:solidFill>
                <a:effectLst/>
                <a:latin typeface="Arial" panose="020B0604020202020204" pitchFamily="34" charset="0"/>
              </a:rPr>
              <a:t>start</a:t>
            </a:r>
            <a:r>
              <a:rPr lang="zh-CN" altLang="en-US" b="0" i="0" dirty="0">
                <a:solidFill>
                  <a:srgbClr val="333333"/>
                </a:solidFill>
                <a:effectLst/>
                <a:latin typeface="Arial" panose="020B0604020202020204" pitchFamily="34" charset="0"/>
              </a:rPr>
              <a:t>序列的开始和</a:t>
            </a:r>
            <a:r>
              <a:rPr lang="en-SG" b="0" i="0" dirty="0">
                <a:solidFill>
                  <a:srgbClr val="333333"/>
                </a:solidFill>
                <a:effectLst/>
                <a:latin typeface="Arial" panose="020B0604020202020204" pitchFamily="34" charset="0"/>
              </a:rPr>
              <a:t>finish</a:t>
            </a:r>
            <a:r>
              <a:rPr lang="zh-CN" altLang="en-US" b="0" i="0" dirty="0">
                <a:solidFill>
                  <a:srgbClr val="333333"/>
                </a:solidFill>
                <a:effectLst/>
                <a:latin typeface="Arial" panose="020B0604020202020204" pitchFamily="34" charset="0"/>
              </a:rPr>
              <a:t>序列的结束</a:t>
            </a:r>
          </a:p>
        </p:txBody>
      </p:sp>
    </p:spTree>
    <p:extLst>
      <p:ext uri="{BB962C8B-B14F-4D97-AF65-F5344CB8AC3E}">
        <p14:creationId xmlns:p14="http://schemas.microsoft.com/office/powerpoint/2010/main" val="415253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DECB7DC3-EA4A-9845-B2FC-28FA5D3E4F48}" type="slidenum">
              <a:rPr lang="en-US">
                <a:latin typeface="Arial" pitchFamily="-111" charset="0"/>
                <a:ea typeface="ＭＳ Ｐゴシック" pitchFamily="-111" charset="-128"/>
                <a:cs typeface="ＭＳ Ｐゴシック" pitchFamily="-111" charset="-128"/>
              </a:rPr>
              <a:pPr/>
              <a:t>11</a:t>
            </a:fld>
            <a:endParaRPr lang="en-US">
              <a:latin typeface="Arial" pitchFamily="-111" charset="0"/>
              <a:ea typeface="ＭＳ Ｐゴシック" pitchFamily="-111" charset="-128"/>
              <a:cs typeface="ＭＳ Ｐゴシック" pitchFamily="-111" charset="-128"/>
            </a:endParaRPr>
          </a:p>
        </p:txBody>
      </p:sp>
      <p:sp>
        <p:nvSpPr>
          <p:cNvPr id="32771" name="Rectangle 2"/>
          <p:cNvSpPr>
            <a:spLocks noGrp="1" noRot="1" noChangeAspect="1" noChangeArrowheads="1"/>
          </p:cNvSpPr>
          <p:nvPr>
            <p:ph type="sldImg"/>
          </p:nvPr>
        </p:nvSpPr>
        <p:spPr>
          <a:solidFill>
            <a:srgbClr val="FFFFFF"/>
          </a:solidFill>
          <a:ln/>
        </p:spPr>
      </p:sp>
      <p:sp>
        <p:nvSpPr>
          <p:cNvPr id="32772" name="Rectangle 3"/>
          <p:cNvSpPr>
            <a:spLocks noGrp="1" noChangeArrowheads="1"/>
          </p:cNvSpPr>
          <p:nvPr>
            <p:ph type="body" idx="1"/>
          </p:nvPr>
        </p:nvSpPr>
        <p:spPr>
          <a:solidFill>
            <a:srgbClr val="FFFFFF"/>
          </a:solidFill>
          <a:ln>
            <a:solidFill>
              <a:srgbClr val="000000"/>
            </a:solidFill>
          </a:ln>
        </p:spPr>
        <p:txBody>
          <a:bodyPr/>
          <a:lstStyle/>
          <a:p>
            <a:pPr algn="just"/>
            <a:r>
              <a:rPr lang="zh-CN" altLang="en-US" b="0" i="0" dirty="0">
                <a:solidFill>
                  <a:srgbClr val="333333"/>
                </a:solidFill>
                <a:effectLst/>
                <a:latin typeface="Arial" panose="020B0604020202020204" pitchFamily="34" charset="0"/>
              </a:rPr>
              <a:t>切片使用所谓的半开放范围</a:t>
            </a:r>
          </a:p>
          <a:p>
            <a:pPr algn="just"/>
            <a:r>
              <a:rPr lang="zh-CN" altLang="en-US" b="0" i="0" dirty="0">
                <a:solidFill>
                  <a:srgbClr val="333333"/>
                </a:solidFill>
                <a:effectLst/>
                <a:latin typeface="Arial" panose="020B0604020202020204" pitchFamily="34" charset="0"/>
              </a:rPr>
              <a:t>第一个索引包含在序列中</a:t>
            </a:r>
          </a:p>
          <a:p>
            <a:pPr algn="just"/>
            <a:r>
              <a:rPr lang="zh-CN" altLang="en-US" b="0" i="0" dirty="0">
                <a:solidFill>
                  <a:srgbClr val="333333"/>
                </a:solidFill>
                <a:effectLst/>
                <a:latin typeface="Arial" panose="020B0604020202020204" pitchFamily="34" charset="0"/>
              </a:rPr>
              <a:t>最后一个索引是包含内容之后的索引</a:t>
            </a:r>
          </a:p>
          <a:p>
            <a:pPr eaLnBrk="1" hangingPunct="1"/>
            <a:endParaRPr lang="en-US" dirty="0">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990365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A0364E58-1BE7-C649-B058-F22F5D85F3AF}" type="slidenum">
              <a:rPr lang="en-US">
                <a:latin typeface="Arial" pitchFamily="-111" charset="0"/>
                <a:ea typeface="ＭＳ Ｐゴシック" pitchFamily="-111" charset="-128"/>
                <a:cs typeface="ＭＳ Ｐゴシック" pitchFamily="-111" charset="-128"/>
              </a:rPr>
              <a:pPr/>
              <a:t>14</a:t>
            </a:fld>
            <a:endParaRPr lang="en-US">
              <a:latin typeface="Arial" pitchFamily="-111" charset="0"/>
              <a:ea typeface="ＭＳ Ｐゴシック" pitchFamily="-111" charset="-128"/>
              <a:cs typeface="ＭＳ Ｐゴシック" pitchFamily="-111" charset="-128"/>
            </a:endParaRPr>
          </a:p>
        </p:txBody>
      </p:sp>
      <p:sp>
        <p:nvSpPr>
          <p:cNvPr id="38915" name="Rectangle 2"/>
          <p:cNvSpPr>
            <a:spLocks noGrp="1" noRot="1" noChangeAspect="1" noChangeArrowheads="1"/>
          </p:cNvSpPr>
          <p:nvPr>
            <p:ph type="sldImg"/>
          </p:nvPr>
        </p:nvSpPr>
        <p:spPr>
          <a:solidFill>
            <a:srgbClr val="FFFFFF"/>
          </a:solidFill>
          <a:ln/>
        </p:spPr>
      </p:sp>
      <p:sp>
        <p:nvSpPr>
          <p:cNvPr id="38916" name="Rectangle 3"/>
          <p:cNvSpPr>
            <a:spLocks noGrp="1" noChangeArrowheads="1"/>
          </p:cNvSpPr>
          <p:nvPr>
            <p:ph type="body" idx="1"/>
          </p:nvPr>
        </p:nvSpPr>
        <p:spPr>
          <a:solidFill>
            <a:srgbClr val="FFFFFF"/>
          </a:solidFill>
          <a:ln>
            <a:solidFill>
              <a:srgbClr val="000000"/>
            </a:solidFill>
          </a:ln>
        </p:spPr>
        <p:txBody>
          <a:bodyPr/>
          <a:lstStyle/>
          <a:p>
            <a:pPr algn="just"/>
            <a:r>
              <a:rPr lang="zh-CN" altLang="en-US" b="0" i="0" dirty="0">
                <a:solidFill>
                  <a:srgbClr val="333333"/>
                </a:solidFill>
                <a:effectLst/>
                <a:latin typeface="Arial" panose="020B0604020202020204" pitchFamily="34" charset="0"/>
              </a:rPr>
              <a:t>也有三个参数</a:t>
            </a:r>
            <a:r>
              <a:rPr lang="en-US" altLang="zh-CN" b="0" i="0" dirty="0">
                <a:solidFill>
                  <a:srgbClr val="333333"/>
                </a:solidFill>
                <a:effectLst/>
                <a:latin typeface="Arial" panose="020B0604020202020204" pitchFamily="34" charset="0"/>
              </a:rPr>
              <a:t>:</a:t>
            </a:r>
          </a:p>
          <a:p>
            <a:pPr algn="just"/>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启动</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停止</a:t>
            </a:r>
            <a:r>
              <a:rPr lang="en-SG"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步骤</a:t>
            </a:r>
            <a:r>
              <a:rPr lang="en-US" altLang="zh-CN" b="0" i="0" dirty="0">
                <a:solidFill>
                  <a:srgbClr val="333333"/>
                </a:solidFill>
                <a:effectLst/>
                <a:latin typeface="Arial" panose="020B0604020202020204" pitchFamily="34" charset="0"/>
              </a:rPr>
              <a:t>):</a:t>
            </a:r>
          </a:p>
          <a:p>
            <a:pPr algn="just"/>
            <a:r>
              <a:rPr lang="zh-CN" altLang="en-US" b="0" i="0" dirty="0">
                <a:solidFill>
                  <a:srgbClr val="333333"/>
                </a:solidFill>
                <a:effectLst/>
                <a:latin typeface="Arial" panose="020B0604020202020204" pitchFamily="34" charset="0"/>
              </a:rPr>
              <a:t>默认值是</a:t>
            </a:r>
            <a:r>
              <a:rPr lang="en-US" altLang="zh-CN" b="0" i="0" dirty="0">
                <a:solidFill>
                  <a:srgbClr val="333333"/>
                </a:solidFill>
                <a:effectLst/>
                <a:latin typeface="Arial" panose="020B0604020202020204" pitchFamily="34" charset="0"/>
              </a:rPr>
              <a:t>:</a:t>
            </a:r>
          </a:p>
          <a:p>
            <a:pPr algn="just"/>
            <a:r>
              <a:rPr lang="zh-CN" altLang="en-US" b="0" i="0" dirty="0">
                <a:solidFill>
                  <a:srgbClr val="333333"/>
                </a:solidFill>
                <a:effectLst/>
                <a:latin typeface="Arial" panose="020B0604020202020204" pitchFamily="34" charset="0"/>
              </a:rPr>
              <a:t>开始就是开始，停止就是结束，每一步都是</a:t>
            </a:r>
            <a:r>
              <a:rPr lang="en-US" altLang="zh-CN" b="0" i="0" dirty="0">
                <a:solidFill>
                  <a:srgbClr val="333333"/>
                </a:solidFill>
                <a:effectLst/>
                <a:latin typeface="Arial" panose="020B0604020202020204" pitchFamily="34" charset="0"/>
              </a:rPr>
              <a:t>1</a:t>
            </a:r>
          </a:p>
          <a:p>
            <a:pPr algn="just"/>
            <a:r>
              <a:rPr lang="en-SG" b="0" i="0" dirty="0">
                <a:solidFill>
                  <a:srgbClr val="333333"/>
                </a:solidFill>
                <a:effectLst/>
                <a:latin typeface="Arial" panose="020B0604020202020204" pitchFamily="34" charset="0"/>
              </a:rPr>
              <a:t>s = 'hello world'</a:t>
            </a:r>
          </a:p>
          <a:p>
            <a:pPr algn="just"/>
            <a:r>
              <a:rPr lang="zh-CN" altLang="en-US" b="0" i="0" dirty="0">
                <a:solidFill>
                  <a:srgbClr val="333333"/>
                </a:solidFill>
                <a:effectLst/>
                <a:latin typeface="Arial" panose="020B0604020202020204" pitchFamily="34" charset="0"/>
              </a:rPr>
              <a:t>年代</a:t>
            </a:r>
            <a:r>
              <a:rPr lang="en-US" altLang="zh-CN" b="0" i="0" dirty="0">
                <a:solidFill>
                  <a:srgbClr val="333333"/>
                </a:solidFill>
                <a:effectLst/>
                <a:latin typeface="Arial" panose="020B0604020202020204" pitchFamily="34" charset="0"/>
              </a:rPr>
              <a:t>[0:11:2]</a:t>
            </a:r>
            <a:r>
              <a:rPr lang="en-SG" b="0" i="0" dirty="0" err="1">
                <a:solidFill>
                  <a:srgbClr val="333333"/>
                </a:solidFill>
                <a:effectLst/>
                <a:latin typeface="Arial" panose="020B0604020202020204" pitchFamily="34" charset="0"/>
              </a:rPr>
              <a:t>hlowrd</a:t>
            </a:r>
            <a:r>
              <a:rPr lang="en-SG" b="0" i="0" dirty="0">
                <a:solidFill>
                  <a:srgbClr val="333333"/>
                </a:solidFill>
                <a:effectLst/>
                <a:latin typeface="Arial" panose="020B0604020202020204" pitchFamily="34" charset="0"/>
              </a:rPr>
              <a:t>”</a:t>
            </a:r>
          </a:p>
          <a:p>
            <a:pPr algn="just"/>
            <a:r>
              <a:rPr lang="zh-CN" altLang="en-US" b="0" i="0" dirty="0">
                <a:solidFill>
                  <a:srgbClr val="333333"/>
                </a:solidFill>
                <a:effectLst/>
                <a:latin typeface="Arial" panose="020B0604020202020204" pitchFamily="34" charset="0"/>
              </a:rPr>
              <a:t>其他的信</a:t>
            </a:r>
          </a:p>
          <a:p>
            <a:pPr eaLnBrk="1" hangingPunct="1"/>
            <a:endParaRPr lang="en-US" dirty="0">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712575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7504" y="466726"/>
            <a:ext cx="6990209" cy="2133600"/>
          </a:xfrm>
        </p:spPr>
        <p:txBody>
          <a:bodyPr/>
          <a:lstStyle>
            <a:lvl1pPr>
              <a:defRPr b="1">
                <a:solidFill>
                  <a:srgbClr val="333399"/>
                </a:solidFill>
              </a:defRPr>
            </a:lvl1pPr>
          </a:lstStyle>
          <a:p>
            <a:br>
              <a:rPr lang="en-US" dirty="0"/>
            </a:br>
            <a:br>
              <a:rPr lang="en-US" dirty="0"/>
            </a:br>
            <a:r>
              <a:rPr lang="en-US" dirty="0"/>
              <a:t>Click to edit Master title style</a:t>
            </a:r>
            <a:endParaRPr lang="en-AU" dirty="0"/>
          </a:p>
        </p:txBody>
      </p:sp>
      <p:sp>
        <p:nvSpPr>
          <p:cNvPr id="3" name="Subtitle 2"/>
          <p:cNvSpPr>
            <a:spLocks noGrp="1"/>
          </p:cNvSpPr>
          <p:nvPr>
            <p:ph type="subTitle" idx="1"/>
          </p:nvPr>
        </p:nvSpPr>
        <p:spPr>
          <a:xfrm>
            <a:off x="107504" y="2996952"/>
            <a:ext cx="7056784" cy="2304256"/>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4" name="Date Placeholder 3"/>
          <p:cNvSpPr>
            <a:spLocks noGrp="1"/>
          </p:cNvSpPr>
          <p:nvPr>
            <p:ph type="dt" sz="half" idx="10"/>
          </p:nvPr>
        </p:nvSpPr>
        <p:spPr/>
        <p:txBody>
          <a:bodyPr/>
          <a:lstStyle/>
          <a:p>
            <a:fld id="{7ED7AE93-2349-A540-A3C5-12C41A871B94}" type="datetime1">
              <a:rPr lang="en-AU" smtClean="0"/>
              <a:t>21/11/2020</a:t>
            </a:fld>
            <a:endParaRPr lang="en-AU"/>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6876256" y="6381328"/>
            <a:ext cx="2133600" cy="365125"/>
          </a:xfrm>
        </p:spPr>
        <p:txBody>
          <a:bodyPr/>
          <a:lstStyle/>
          <a:p>
            <a:fld id="{B7E84A10-CF9E-E142-AA5B-D4A548E7394F}" type="slidenum">
              <a:rPr lang="en-AU" smtClean="0"/>
              <a:t>‹#›</a:t>
            </a:fld>
            <a:endParaRPr lang="en-AU"/>
          </a:p>
        </p:txBody>
      </p:sp>
      <p:sp>
        <p:nvSpPr>
          <p:cNvPr id="7" name="Rectangle 6"/>
          <p:cNvSpPr>
            <a:spLocks noChangeArrowheads="1"/>
          </p:cNvSpPr>
          <p:nvPr/>
        </p:nvSpPr>
        <p:spPr bwMode="auto">
          <a:xfrm>
            <a:off x="0" y="0"/>
            <a:ext cx="9144000" cy="152400"/>
          </a:xfrm>
          <a:prstGeom prst="rect">
            <a:avLst/>
          </a:prstGeom>
          <a:gradFill rotWithShape="1">
            <a:gsLst>
              <a:gs pos="0">
                <a:srgbClr val="00AEEF"/>
              </a:gs>
              <a:gs pos="100000">
                <a:srgbClr val="2E3192"/>
              </a:gs>
            </a:gsLst>
            <a:lin ang="0" scaled="1"/>
          </a:gradFill>
          <a:ln>
            <a:noFill/>
          </a:ln>
          <a:effectLst>
            <a:outerShdw blurRad="40000" dist="23000" dir="5400000" rotWithShape="0">
              <a:srgbClr val="80808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defRPr/>
            </a:pPr>
            <a:endParaRPr lang="en-US">
              <a:solidFill>
                <a:srgbClr val="FFFFFF"/>
              </a:solidFill>
              <a:latin typeface="Calibri" pitchFamily="-105" charset="0"/>
              <a:ea typeface="ＭＳ Ｐゴシック" pitchFamily="-96" charset="-128"/>
            </a:endParaRPr>
          </a:p>
        </p:txBody>
      </p:sp>
      <p:sp>
        <p:nvSpPr>
          <p:cNvPr id="10" name="Line 40"/>
          <p:cNvSpPr>
            <a:spLocks noChangeShapeType="1"/>
          </p:cNvSpPr>
          <p:nvPr/>
        </p:nvSpPr>
        <p:spPr bwMode="auto">
          <a:xfrm>
            <a:off x="304800" y="2819400"/>
            <a:ext cx="8229600" cy="0"/>
          </a:xfrm>
          <a:prstGeom prst="line">
            <a:avLst/>
          </a:prstGeom>
          <a:noFill/>
          <a:ln w="6350">
            <a:solidFill>
              <a:schemeClr val="tx1"/>
            </a:solidFill>
            <a:round/>
            <a:headEnd/>
            <a:tailEnd/>
          </a:ln>
          <a:effectLst/>
        </p:spPr>
        <p:txBody>
          <a:bodyPr/>
          <a:lstStyle/>
          <a:p>
            <a:pPr>
              <a:defRPr/>
            </a:pPr>
            <a:endParaRPr lang="en-AU" dirty="0">
              <a:latin typeface="Calibri"/>
            </a:endParaRPr>
          </a:p>
        </p:txBody>
      </p:sp>
      <p:sp>
        <p:nvSpPr>
          <p:cNvPr id="11" name="Line 2"/>
          <p:cNvSpPr>
            <a:spLocks noChangeShapeType="1"/>
          </p:cNvSpPr>
          <p:nvPr/>
        </p:nvSpPr>
        <p:spPr bwMode="auto">
          <a:xfrm>
            <a:off x="7315200" y="1066800"/>
            <a:ext cx="0" cy="4495800"/>
          </a:xfrm>
          <a:prstGeom prst="line">
            <a:avLst/>
          </a:prstGeom>
          <a:noFill/>
          <a:ln w="9525">
            <a:solidFill>
              <a:schemeClr val="tx1"/>
            </a:solidFill>
            <a:round/>
            <a:headEnd/>
            <a:tailEnd/>
          </a:ln>
          <a:effectLst/>
        </p:spPr>
        <p:txBody>
          <a:bodyPr/>
          <a:lstStyle/>
          <a:p>
            <a:pPr>
              <a:defRPr/>
            </a:pPr>
            <a:endParaRPr lang="en-AU" dirty="0">
              <a:latin typeface="Calibri"/>
            </a:endParaRPr>
          </a:p>
        </p:txBody>
      </p:sp>
    </p:spTree>
    <p:extLst>
      <p:ext uri="{BB962C8B-B14F-4D97-AF65-F5344CB8AC3E}">
        <p14:creationId xmlns:p14="http://schemas.microsoft.com/office/powerpoint/2010/main" val="1388269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333399"/>
                </a:solidFill>
              </a:defRPr>
            </a:lvl1pPr>
          </a:lstStyle>
          <a:p>
            <a:r>
              <a:rPr lang="en-US"/>
              <a:t>Click to edit Master title style</a:t>
            </a:r>
            <a:endParaRPr lang="en-AU" dirty="0"/>
          </a:p>
        </p:txBody>
      </p:sp>
      <p:sp>
        <p:nvSpPr>
          <p:cNvPr id="3" name="Vertical Text Placeholder 2"/>
          <p:cNvSpPr>
            <a:spLocks noGrp="1"/>
          </p:cNvSpPr>
          <p:nvPr>
            <p:ph type="body" orient="vert" idx="1"/>
          </p:nvPr>
        </p:nvSpPr>
        <p:spPr/>
        <p:txBody>
          <a:bodyPr vert="eaVert">
            <a:normAutofit/>
          </a:bodyPr>
          <a:lstStyle>
            <a:lvl1pPr>
              <a:defRPr sz="2400"/>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Date Placeholder 3"/>
          <p:cNvSpPr>
            <a:spLocks noGrp="1"/>
          </p:cNvSpPr>
          <p:nvPr>
            <p:ph type="dt" sz="half" idx="10"/>
          </p:nvPr>
        </p:nvSpPr>
        <p:spPr/>
        <p:txBody>
          <a:bodyPr/>
          <a:lstStyle/>
          <a:p>
            <a:fld id="{5156C7A5-8DAC-AB47-8DF1-DDD892064779}" type="datetime1">
              <a:rPr lang="en-AU" smtClean="0"/>
              <a:t>21/11/2020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7E84A10-CF9E-E142-AA5B-D4A548E7394F}" type="slidenum">
              <a:rPr lang="en-AU" smtClean="0"/>
              <a:t>‹#›</a:t>
            </a:fld>
            <a:endParaRPr lang="en-AU"/>
          </a:p>
        </p:txBody>
      </p:sp>
    </p:spTree>
    <p:extLst>
      <p:ext uri="{BB962C8B-B14F-4D97-AF65-F5344CB8AC3E}">
        <p14:creationId xmlns:p14="http://schemas.microsoft.com/office/powerpoint/2010/main" val="1183978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solidFill>
                  <a:srgbClr val="333399"/>
                </a:solidFill>
              </a:defRPr>
            </a:lvl1pPr>
          </a:lstStyle>
          <a:p>
            <a:r>
              <a:rPr lang="en-US"/>
              <a:t>Click to edit Master title style</a:t>
            </a:r>
            <a:endParaRPr lang="en-AU" dirty="0"/>
          </a:p>
        </p:txBody>
      </p:sp>
      <p:sp>
        <p:nvSpPr>
          <p:cNvPr id="3" name="Vertical Text Placeholder 2"/>
          <p:cNvSpPr>
            <a:spLocks noGrp="1"/>
          </p:cNvSpPr>
          <p:nvPr>
            <p:ph type="body" orient="vert" idx="1"/>
          </p:nvPr>
        </p:nvSpPr>
        <p:spPr>
          <a:xfrm>
            <a:off x="457200" y="274638"/>
            <a:ext cx="6019800" cy="5851525"/>
          </a:xfrm>
        </p:spPr>
        <p:txBody>
          <a:bodyPr vert="eaVert">
            <a:normAutofit/>
          </a:bodyPr>
          <a:lstStyle>
            <a:lvl1pPr>
              <a:defRPr sz="2400"/>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Date Placeholder 3"/>
          <p:cNvSpPr>
            <a:spLocks noGrp="1"/>
          </p:cNvSpPr>
          <p:nvPr>
            <p:ph type="dt" sz="half" idx="10"/>
          </p:nvPr>
        </p:nvSpPr>
        <p:spPr/>
        <p:txBody>
          <a:bodyPr/>
          <a:lstStyle/>
          <a:p>
            <a:fld id="{2C7C8ABA-28F5-0D42-A0BE-45253E168909}" type="datetime1">
              <a:rPr lang="en-AU" smtClean="0"/>
              <a:t>21/11/2020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7E84A10-CF9E-E142-AA5B-D4A548E7394F}" type="slidenum">
              <a:rPr lang="en-AU" smtClean="0"/>
              <a:t>‹#›</a:t>
            </a:fld>
            <a:endParaRPr lang="en-AU"/>
          </a:p>
        </p:txBody>
      </p:sp>
    </p:spTree>
    <p:extLst>
      <p:ext uri="{BB962C8B-B14F-4D97-AF65-F5344CB8AC3E}">
        <p14:creationId xmlns:p14="http://schemas.microsoft.com/office/powerpoint/2010/main" val="5506387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pic>
        <p:nvPicPr>
          <p:cNvPr id="3082" name="Picture 10" descr="DG_Bar_Blue_USLetter_RGB"/>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48400"/>
            <a:ext cx="91440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85" name="Picture 1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9600" y="0"/>
            <a:ext cx="4724400" cy="624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 name="Text Placeholder 2"/>
          <p:cNvSpPr>
            <a:spLocks noGrp="1"/>
          </p:cNvSpPr>
          <p:nvPr>
            <p:ph type="body" sz="quarter" idx="10" hasCustomPrompt="1"/>
          </p:nvPr>
        </p:nvSpPr>
        <p:spPr>
          <a:xfrm>
            <a:off x="0" y="1295400"/>
            <a:ext cx="4419600" cy="685800"/>
          </a:xfrm>
        </p:spPr>
        <p:txBody>
          <a:bodyPr/>
          <a:lstStyle>
            <a:lvl1pPr marL="0" indent="0">
              <a:buNone/>
              <a:defRPr>
                <a:solidFill>
                  <a:srgbClr val="0000FF"/>
                </a:solidFill>
                <a:latin typeface="Rosewood Std Regular"/>
                <a:cs typeface="Rosewood Std Regular"/>
              </a:defRPr>
            </a:lvl1pPr>
          </a:lstStyle>
          <a:p>
            <a:pPr lvl="0"/>
            <a:r>
              <a:rPr lang="en-US" dirty="0"/>
              <a:t>Chapter </a:t>
            </a:r>
          </a:p>
        </p:txBody>
      </p:sp>
      <p:sp>
        <p:nvSpPr>
          <p:cNvPr id="9" name="Text Placeholder 8"/>
          <p:cNvSpPr>
            <a:spLocks noGrp="1"/>
          </p:cNvSpPr>
          <p:nvPr>
            <p:ph type="body" sz="quarter" idx="11"/>
          </p:nvPr>
        </p:nvSpPr>
        <p:spPr>
          <a:xfrm>
            <a:off x="1800" y="3352800"/>
            <a:ext cx="4419600" cy="1752600"/>
          </a:xfrm>
        </p:spPr>
        <p:txBody>
          <a:bodyPr/>
          <a:lstStyle>
            <a:lvl1pPr marL="0" indent="0">
              <a:buNone/>
              <a:defRPr>
                <a:solidFill>
                  <a:srgbClr val="FF0000"/>
                </a:solidFill>
                <a:latin typeface="Bernard MT Condensed"/>
                <a:cs typeface="Bernard MT Condensed"/>
              </a:defRPr>
            </a:lvl1pPr>
          </a:lstStyle>
          <a:p>
            <a:pPr lvl="0"/>
            <a:r>
              <a:rPr lang="en-US"/>
              <a:t>Click to edit Master text styles</a:t>
            </a:r>
          </a:p>
        </p:txBody>
      </p:sp>
    </p:spTree>
    <p:extLst>
      <p:ext uri="{BB962C8B-B14F-4D97-AF65-F5344CB8AC3E}">
        <p14:creationId xmlns:p14="http://schemas.microsoft.com/office/powerpoint/2010/main" val="1077696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ookPast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76200"/>
            <a:ext cx="9144000" cy="632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33581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Subtitle 2"/>
          <p:cNvSpPr>
            <a:spLocks noGrp="1"/>
          </p:cNvSpPr>
          <p:nvPr>
            <p:ph type="subTitle" idx="1"/>
          </p:nvPr>
        </p:nvSpPr>
        <p:spPr>
          <a:xfrm>
            <a:off x="152400" y="152400"/>
            <a:ext cx="8839200" cy="5867400"/>
          </a:xfrm>
          <a:prstGeom prst="rect">
            <a:avLst/>
          </a:prstGeom>
        </p:spPr>
        <p:txBody>
          <a:bodyPr vert="horz"/>
          <a:lstStyle>
            <a:lvl1pPr marL="0" indent="0" algn="l">
              <a:buNone/>
              <a:defRPr>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200" y="274637"/>
            <a:ext cx="8229600" cy="1143299"/>
          </a:xfrm>
          <a:prstGeom prst="rect">
            <a:avLst/>
          </a:prstGeom>
        </p:spPr>
        <p:txBody>
          <a:bodyPr lIns="68575" tIns="68575" rIns="68575" bIns="6857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9" name="Shape 79"/>
          <p:cNvSpPr txBox="1">
            <a:spLocks noGrp="1"/>
          </p:cNvSpPr>
          <p:nvPr>
            <p:ph type="body" idx="1"/>
          </p:nvPr>
        </p:nvSpPr>
        <p:spPr>
          <a:xfrm>
            <a:off x="457200" y="1600200"/>
            <a:ext cx="8229600" cy="4967700"/>
          </a:xfrm>
          <a:prstGeom prst="rect">
            <a:avLst/>
          </a:prstGeom>
        </p:spPr>
        <p:txBody>
          <a:bodyPr lIns="68575" tIns="68575" rIns="68575" bIns="6857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0" name="Shape 80"/>
          <p:cNvSpPr txBox="1">
            <a:spLocks noGrp="1"/>
          </p:cNvSpPr>
          <p:nvPr>
            <p:ph type="sldNum" idx="12"/>
          </p:nvPr>
        </p:nvSpPr>
        <p:spPr>
          <a:xfrm>
            <a:off x="8556791" y="6333134"/>
            <a:ext cx="548699" cy="524699"/>
          </a:xfrm>
          <a:prstGeom prst="rect">
            <a:avLst/>
          </a:prstGeom>
        </p:spPr>
        <p:txBody>
          <a:bodyPr lIns="68575" tIns="34275" rIns="68575" bIns="34275" anchor="ctr" anchorCtr="0">
            <a:noAutofit/>
          </a:bodyPr>
          <a:lstStyle/>
          <a:p>
            <a:pPr lvl="0" rt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035165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654" y="51849"/>
            <a:ext cx="8579296" cy="490066"/>
          </a:xfrm>
          <a:ln>
            <a:noFill/>
          </a:ln>
        </p:spPr>
        <p:txBody>
          <a:bodyPr anchor="t">
            <a:noAutofit/>
          </a:bodyPr>
          <a:lstStyle>
            <a:lvl1pPr algn="l">
              <a:defRPr sz="3600" b="1">
                <a:solidFill>
                  <a:srgbClr val="333399"/>
                </a:solidFill>
                <a:latin typeface="+mj-lt"/>
                <a:cs typeface="Calibri"/>
              </a:defRPr>
            </a:lvl1pPr>
          </a:lstStyle>
          <a:p>
            <a:r>
              <a:rPr lang="en-US"/>
              <a:t>Click to edit Master title style</a:t>
            </a:r>
            <a:endParaRPr lang="en-AU" dirty="0"/>
          </a:p>
        </p:txBody>
      </p:sp>
      <p:sp>
        <p:nvSpPr>
          <p:cNvPr id="3" name="Content Placeholder 2"/>
          <p:cNvSpPr>
            <a:spLocks noGrp="1"/>
          </p:cNvSpPr>
          <p:nvPr>
            <p:ph idx="1"/>
          </p:nvPr>
        </p:nvSpPr>
        <p:spPr>
          <a:xfrm>
            <a:off x="71500" y="1137478"/>
            <a:ext cx="8928992" cy="5132701"/>
          </a:xfrm>
        </p:spPr>
        <p:txBody>
          <a:bodyPr>
            <a:normAutofit/>
          </a:bodyPr>
          <a:lstStyle>
            <a:lvl1pPr marL="342900" indent="-342900">
              <a:buClr>
                <a:srgbClr val="330066"/>
              </a:buClr>
              <a:buSzPct val="70000"/>
              <a:buFont typeface="Wingdings" panose="05000000000000000000" pitchFamily="2" charset="2"/>
              <a:buChar char="l"/>
              <a:defRPr sz="3200">
                <a:latin typeface="+mn-lt"/>
                <a:cs typeface="Calibri"/>
              </a:defRPr>
            </a:lvl1pPr>
            <a:lvl2pPr marL="742950" indent="-285750">
              <a:buClr>
                <a:srgbClr val="669999"/>
              </a:buClr>
              <a:buSzPct val="70000"/>
              <a:buFont typeface="Wingdings" panose="05000000000000000000" pitchFamily="2" charset="2"/>
              <a:buChar char="l"/>
              <a:defRPr sz="3200">
                <a:latin typeface="+mn-lt"/>
                <a:cs typeface="Calibri"/>
              </a:defRPr>
            </a:lvl2pPr>
            <a:lvl3pPr marL="1143000" indent="-228600">
              <a:buClr>
                <a:srgbClr val="CCCC00"/>
              </a:buClr>
              <a:buSzPct val="70000"/>
              <a:buFont typeface="Wingdings" panose="05000000000000000000" pitchFamily="2" charset="2"/>
              <a:buChar char="l"/>
              <a:defRPr sz="3200">
                <a:latin typeface="+mn-lt"/>
                <a:cs typeface="Calibri"/>
              </a:defRPr>
            </a:lvl3pPr>
            <a:lvl4pPr marL="1600200" indent="-228600">
              <a:buClr>
                <a:schemeClr val="accent3">
                  <a:lumMod val="75000"/>
                </a:schemeClr>
              </a:buClr>
              <a:buSzPct val="70000"/>
              <a:buFont typeface="Wingdings" panose="05000000000000000000" pitchFamily="2" charset="2"/>
              <a:buChar char="l"/>
              <a:defRPr sz="3200">
                <a:latin typeface="+mn-lt"/>
                <a:cs typeface="Calibri"/>
              </a:defRPr>
            </a:lvl4pPr>
            <a:lvl5pPr marL="2057400" indent="-228600">
              <a:buClr>
                <a:schemeClr val="accent4">
                  <a:lumMod val="75000"/>
                </a:schemeClr>
              </a:buClr>
              <a:buSzPct val="70000"/>
              <a:buFont typeface="Wingdings" panose="05000000000000000000" pitchFamily="2" charset="2"/>
              <a:buChar char="l"/>
              <a:defRPr sz="3200">
                <a:latin typeface="+mn-lt"/>
                <a:cs typeface="Calibri"/>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Date Placeholder 3"/>
          <p:cNvSpPr>
            <a:spLocks noGrp="1"/>
          </p:cNvSpPr>
          <p:nvPr>
            <p:ph type="dt" sz="half" idx="10"/>
          </p:nvPr>
        </p:nvSpPr>
        <p:spPr/>
        <p:txBody>
          <a:bodyPr/>
          <a:lstStyle/>
          <a:p>
            <a:fld id="{41CD58E2-1AEA-B24B-9376-5BE9BAB3FDDC}" type="datetime1">
              <a:rPr lang="en-AU" smtClean="0"/>
              <a:t>21/11/2020</a:t>
            </a:fld>
            <a:endParaRPr lang="en-AU"/>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a:xfrm>
            <a:off x="6553200" y="6356350"/>
            <a:ext cx="2483296" cy="365125"/>
          </a:xfrm>
        </p:spPr>
        <p:txBody>
          <a:bodyPr/>
          <a:lstStyle/>
          <a:p>
            <a:fld id="{B7E84A10-CF9E-E142-AA5B-D4A548E7394F}" type="slidenum">
              <a:rPr lang="en-AU" smtClean="0"/>
              <a:t>‹#›</a:t>
            </a:fld>
            <a:endParaRPr lang="en-AU"/>
          </a:p>
        </p:txBody>
      </p:sp>
    </p:spTree>
    <p:extLst>
      <p:ext uri="{BB962C8B-B14F-4D97-AF65-F5344CB8AC3E}">
        <p14:creationId xmlns:p14="http://schemas.microsoft.com/office/powerpoint/2010/main" val="235930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rgbClr val="333399"/>
                </a:solidFill>
              </a:defRPr>
            </a:lvl1pPr>
          </a:lstStyle>
          <a:p>
            <a:r>
              <a:rPr lang="en-US"/>
              <a:t>Click to edit Master title style</a:t>
            </a:r>
            <a:endParaRPr lang="en-AU"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DBCEAD-8992-8948-9CF0-202C3F3BBDE4}" type="datetime1">
              <a:rPr lang="en-AU" smtClean="0"/>
              <a:t>21/11/2020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7E84A10-CF9E-E142-AA5B-D4A548E7394F}" type="slidenum">
              <a:rPr lang="en-AU" smtClean="0"/>
              <a:t>‹#›</a:t>
            </a:fld>
            <a:endParaRPr lang="en-AU"/>
          </a:p>
        </p:txBody>
      </p:sp>
      <p:sp>
        <p:nvSpPr>
          <p:cNvPr id="7" name="Rectangle 6"/>
          <p:cNvSpPr>
            <a:spLocks noChangeArrowheads="1"/>
          </p:cNvSpPr>
          <p:nvPr/>
        </p:nvSpPr>
        <p:spPr bwMode="auto">
          <a:xfrm>
            <a:off x="0" y="0"/>
            <a:ext cx="9144000" cy="152400"/>
          </a:xfrm>
          <a:prstGeom prst="rect">
            <a:avLst/>
          </a:prstGeom>
          <a:gradFill rotWithShape="1">
            <a:gsLst>
              <a:gs pos="0">
                <a:srgbClr val="00AEEF"/>
              </a:gs>
              <a:gs pos="100000">
                <a:srgbClr val="2E3192"/>
              </a:gs>
            </a:gsLst>
            <a:lin ang="0" scaled="1"/>
          </a:gradFill>
          <a:ln>
            <a:noFill/>
          </a:ln>
          <a:effectLst>
            <a:outerShdw blurRad="40000" dist="23000" dir="5400000" rotWithShape="0">
              <a:srgbClr val="80808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defRPr/>
            </a:pPr>
            <a:endParaRPr lang="en-US">
              <a:solidFill>
                <a:srgbClr val="FFFFFF"/>
              </a:solidFill>
              <a:latin typeface="Calibri" pitchFamily="-105" charset="0"/>
              <a:ea typeface="ＭＳ Ｐゴシック" pitchFamily="-96" charset="-128"/>
            </a:endParaRPr>
          </a:p>
        </p:txBody>
      </p:sp>
    </p:spTree>
    <p:extLst>
      <p:ext uri="{BB962C8B-B14F-4D97-AF65-F5344CB8AC3E}">
        <p14:creationId xmlns:p14="http://schemas.microsoft.com/office/powerpoint/2010/main" val="1033420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086" y="53778"/>
            <a:ext cx="8686800" cy="368780"/>
          </a:xfrm>
        </p:spPr>
        <p:txBody>
          <a:bodyPr anchor="t">
            <a:noAutofit/>
          </a:bodyPr>
          <a:lstStyle>
            <a:lvl1pPr algn="l">
              <a:defRPr sz="3200" b="1">
                <a:solidFill>
                  <a:srgbClr val="333399"/>
                </a:solidFill>
              </a:defRPr>
            </a:lvl1pPr>
          </a:lstStyle>
          <a:p>
            <a:r>
              <a:rPr lang="en-US"/>
              <a:t>Click to edit Master title style</a:t>
            </a:r>
            <a:endParaRPr lang="en-AU" dirty="0"/>
          </a:p>
        </p:txBody>
      </p:sp>
      <p:sp>
        <p:nvSpPr>
          <p:cNvPr id="3" name="Content Placeholder 2"/>
          <p:cNvSpPr>
            <a:spLocks noGrp="1"/>
          </p:cNvSpPr>
          <p:nvPr>
            <p:ph sz="half" idx="1"/>
          </p:nvPr>
        </p:nvSpPr>
        <p:spPr>
          <a:xfrm>
            <a:off x="107504" y="1052736"/>
            <a:ext cx="4388296" cy="5073427"/>
          </a:xfrm>
        </p:spPr>
        <p:txBody>
          <a:bodyPr>
            <a:normAutofit/>
          </a:bodyPr>
          <a:lstStyle>
            <a:lvl1pPr marL="342900" indent="-342900">
              <a:buClr>
                <a:srgbClr val="330066"/>
              </a:buClr>
              <a:buSzPct val="70000"/>
              <a:buFont typeface="Calibri" panose="020F0502020204030204" pitchFamily="34" charset="0"/>
              <a:buChar char="●"/>
              <a:defRPr sz="2400"/>
            </a:lvl1pPr>
            <a:lvl2pPr marL="742950" indent="-285750">
              <a:buClr>
                <a:srgbClr val="669999"/>
              </a:buClr>
              <a:buSzPct val="70000"/>
              <a:buFont typeface="Calibri" panose="020F0502020204030204" pitchFamily="34" charset="0"/>
              <a:buChar char="●"/>
              <a:defRPr sz="2400"/>
            </a:lvl2pPr>
            <a:lvl3pPr marL="1143000" indent="-228600">
              <a:buClr>
                <a:srgbClr val="CCCC00"/>
              </a:buClr>
              <a:buSzPct val="70000"/>
              <a:buFont typeface="Calibri" panose="020F0502020204030204" pitchFamily="34" charset="0"/>
              <a:buChar char="●"/>
              <a:defRPr sz="2400"/>
            </a:lvl3pPr>
            <a:lvl4pPr marL="1600200" indent="-228600">
              <a:buClr>
                <a:schemeClr val="accent3">
                  <a:lumMod val="75000"/>
                </a:schemeClr>
              </a:buClr>
              <a:buSzPct val="70000"/>
              <a:buFont typeface="Calibri" panose="020F0502020204030204" pitchFamily="34" charset="0"/>
              <a:buChar char="●"/>
              <a:defRPr sz="2400"/>
            </a:lvl4pPr>
            <a:lvl5pPr marL="2057400" indent="-228600">
              <a:buClr>
                <a:schemeClr val="accent4">
                  <a:lumMod val="75000"/>
                </a:schemeClr>
              </a:buClr>
              <a:buSzPct val="70000"/>
              <a:buFont typeface="Calibri" panose="020F0502020204030204" pitchFamily="34" charset="0"/>
              <a:buChar char="●"/>
              <a:defRPr sz="2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648200" y="1052736"/>
            <a:ext cx="4388296" cy="5073427"/>
          </a:xfrm>
        </p:spPr>
        <p:txBody>
          <a:bodyPr>
            <a:normAutofit/>
          </a:bodyPr>
          <a:lstStyle>
            <a:lvl1pPr marL="342900" indent="-342900">
              <a:buClr>
                <a:srgbClr val="330066"/>
              </a:buClr>
              <a:buSzPct val="70000"/>
              <a:buFont typeface="Calibri" panose="020F0502020204030204" pitchFamily="34" charset="0"/>
              <a:buChar char="●"/>
              <a:defRPr sz="2400"/>
            </a:lvl1pPr>
            <a:lvl2pPr marL="742950" indent="-285750">
              <a:buClr>
                <a:srgbClr val="669999"/>
              </a:buClr>
              <a:buSzPct val="70000"/>
              <a:buFont typeface="Calibri" panose="020F0502020204030204" pitchFamily="34" charset="0"/>
              <a:buChar char="●"/>
              <a:defRPr sz="2400"/>
            </a:lvl2pPr>
            <a:lvl3pPr marL="1143000" indent="-228600">
              <a:buClr>
                <a:srgbClr val="CCCC00"/>
              </a:buClr>
              <a:buSzPct val="70000"/>
              <a:buFont typeface="Calibri" panose="020F0502020204030204" pitchFamily="34" charset="0"/>
              <a:buChar char="●"/>
              <a:defRPr sz="2400"/>
            </a:lvl3pPr>
            <a:lvl4pPr marL="1600200" indent="-228600">
              <a:buClr>
                <a:schemeClr val="accent3">
                  <a:lumMod val="75000"/>
                </a:schemeClr>
              </a:buClr>
              <a:buSzPct val="70000"/>
              <a:buFont typeface="Calibri" panose="020F0502020204030204" pitchFamily="34" charset="0"/>
              <a:buChar char="●"/>
              <a:defRPr sz="2400"/>
            </a:lvl4pPr>
            <a:lvl5pPr marL="2057400" indent="-228600">
              <a:buClr>
                <a:schemeClr val="accent4">
                  <a:lumMod val="75000"/>
                </a:schemeClr>
              </a:buClr>
              <a:buSzPct val="70000"/>
              <a:buFont typeface="Calibri" panose="020F0502020204030204" pitchFamily="34" charset="0"/>
              <a:buChar char="●"/>
              <a:defRPr sz="2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Date Placeholder 4"/>
          <p:cNvSpPr>
            <a:spLocks noGrp="1"/>
          </p:cNvSpPr>
          <p:nvPr>
            <p:ph type="dt" sz="half" idx="10"/>
          </p:nvPr>
        </p:nvSpPr>
        <p:spPr/>
        <p:txBody>
          <a:bodyPr/>
          <a:lstStyle/>
          <a:p>
            <a:fld id="{761BEE32-BDDD-5A45-80AD-B8DD39D46888}" type="datetime1">
              <a:rPr lang="en-AU" smtClean="0"/>
              <a:t>21/11/2020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a:xfrm>
            <a:off x="6553200" y="6356350"/>
            <a:ext cx="2555304" cy="365125"/>
          </a:xfrm>
        </p:spPr>
        <p:txBody>
          <a:bodyPr/>
          <a:lstStyle/>
          <a:p>
            <a:fld id="{B7E84A10-CF9E-E142-AA5B-D4A548E7394F}" type="slidenum">
              <a:rPr lang="en-AU" smtClean="0"/>
              <a:t>‹#›</a:t>
            </a:fld>
            <a:endParaRPr lang="en-AU"/>
          </a:p>
        </p:txBody>
      </p:sp>
    </p:spTree>
    <p:extLst>
      <p:ext uri="{BB962C8B-B14F-4D97-AF65-F5344CB8AC3E}">
        <p14:creationId xmlns:p14="http://schemas.microsoft.com/office/powerpoint/2010/main" val="1998712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7504" y="980728"/>
            <a:ext cx="4392488" cy="504056"/>
          </a:xfrm>
        </p:spPr>
        <p:txBody>
          <a:bodyPr anchor="b"/>
          <a:lstStyle>
            <a:lvl1pPr marL="0" indent="0">
              <a:buNone/>
              <a:defRPr sz="2400" b="1">
                <a:solidFill>
                  <a:srgbClr val="3333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7504" y="1484784"/>
            <a:ext cx="4389884" cy="4680520"/>
          </a:xfrm>
        </p:spPr>
        <p:txBody>
          <a:bodyPr>
            <a:normAutofit/>
          </a:bodyPr>
          <a:lstStyle>
            <a:lvl1pPr marL="342900" indent="-342900">
              <a:buClr>
                <a:srgbClr val="330066"/>
              </a:buClr>
              <a:buSzPct val="70000"/>
              <a:buFont typeface="Calibri" panose="020F0502020204030204" pitchFamily="34" charset="0"/>
              <a:buChar char="●"/>
              <a:defRPr sz="2400"/>
            </a:lvl1pPr>
            <a:lvl2pPr marL="742950" indent="-285750">
              <a:buClr>
                <a:srgbClr val="669999"/>
              </a:buClr>
              <a:buSzPct val="70000"/>
              <a:buFont typeface="Calibri" panose="020F0502020204030204" pitchFamily="34" charset="0"/>
              <a:buChar char="●"/>
              <a:defRPr sz="2400"/>
            </a:lvl2pPr>
            <a:lvl3pPr marL="1143000" indent="-228600">
              <a:buClr>
                <a:srgbClr val="CCCC00"/>
              </a:buClr>
              <a:buSzPct val="70000"/>
              <a:buFont typeface="Calibri" panose="020F0502020204030204" pitchFamily="34" charset="0"/>
              <a:buChar char="●"/>
              <a:defRPr sz="2400"/>
            </a:lvl3pPr>
            <a:lvl4pPr marL="1600200" indent="-228600">
              <a:buClr>
                <a:schemeClr val="accent3">
                  <a:lumMod val="75000"/>
                </a:schemeClr>
              </a:buClr>
              <a:buSzPct val="70000"/>
              <a:buFont typeface="Calibri" panose="020F0502020204030204" pitchFamily="34" charset="0"/>
              <a:buChar char="●"/>
              <a:defRPr sz="2400"/>
            </a:lvl4pPr>
            <a:lvl5pPr marL="2057400" indent="-228600">
              <a:buClr>
                <a:schemeClr val="accent4">
                  <a:lumMod val="75000"/>
                </a:schemeClr>
              </a:buClr>
              <a:buSzPct val="70000"/>
              <a:buFont typeface="Calibri" panose="020F0502020204030204" pitchFamily="34" charset="0"/>
              <a:buChar char="●"/>
              <a:defRPr sz="2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Text Placeholder 4"/>
          <p:cNvSpPr>
            <a:spLocks noGrp="1"/>
          </p:cNvSpPr>
          <p:nvPr>
            <p:ph type="body" sz="quarter" idx="3"/>
          </p:nvPr>
        </p:nvSpPr>
        <p:spPr>
          <a:xfrm>
            <a:off x="4644008" y="980728"/>
            <a:ext cx="4392488" cy="504056"/>
          </a:xfrm>
        </p:spPr>
        <p:txBody>
          <a:bodyPr anchor="b"/>
          <a:lstStyle>
            <a:lvl1pPr marL="0" indent="0">
              <a:buNone/>
              <a:defRPr sz="2400" b="1">
                <a:solidFill>
                  <a:srgbClr val="3333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4008" y="1484784"/>
            <a:ext cx="4392488" cy="4680520"/>
          </a:xfrm>
        </p:spPr>
        <p:txBody>
          <a:bodyPr>
            <a:normAutofit/>
          </a:bodyPr>
          <a:lstStyle>
            <a:lvl1pPr marL="342900" indent="-342900">
              <a:buClr>
                <a:srgbClr val="330066"/>
              </a:buClr>
              <a:buSzPct val="70000"/>
              <a:buFont typeface="Calibri" panose="020F0502020204030204" pitchFamily="34" charset="0"/>
              <a:buChar char="●"/>
              <a:defRPr sz="2400"/>
            </a:lvl1pPr>
            <a:lvl2pPr marL="742950" indent="-285750">
              <a:buClr>
                <a:srgbClr val="669999"/>
              </a:buClr>
              <a:buSzPct val="70000"/>
              <a:buFont typeface="Calibri" panose="020F0502020204030204" pitchFamily="34" charset="0"/>
              <a:buChar char="●"/>
              <a:defRPr sz="2400"/>
            </a:lvl2pPr>
            <a:lvl3pPr marL="1143000" indent="-228600">
              <a:buClr>
                <a:srgbClr val="CCCC00"/>
              </a:buClr>
              <a:buSzPct val="70000"/>
              <a:buFont typeface="Calibri" panose="020F0502020204030204" pitchFamily="34" charset="0"/>
              <a:buChar char="●"/>
              <a:defRPr sz="2400"/>
            </a:lvl3pPr>
            <a:lvl4pPr marL="1600200" indent="-228600">
              <a:buClr>
                <a:schemeClr val="accent3">
                  <a:lumMod val="75000"/>
                </a:schemeClr>
              </a:buClr>
              <a:buSzPct val="70000"/>
              <a:buFont typeface="Calibri" panose="020F0502020204030204" pitchFamily="34" charset="0"/>
              <a:buChar char="●"/>
              <a:defRPr sz="2400"/>
            </a:lvl4pPr>
            <a:lvl5pPr marL="2057400" indent="-228600">
              <a:buClr>
                <a:schemeClr val="accent4">
                  <a:lumMod val="75000"/>
                </a:schemeClr>
              </a:buClr>
              <a:buSzPct val="70000"/>
              <a:buFont typeface="Calibri" panose="020F0502020204030204" pitchFamily="34" charset="0"/>
              <a:buChar char="●"/>
              <a:defRPr sz="2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Date Placeholder 6"/>
          <p:cNvSpPr>
            <a:spLocks noGrp="1"/>
          </p:cNvSpPr>
          <p:nvPr>
            <p:ph type="dt" sz="half" idx="10"/>
          </p:nvPr>
        </p:nvSpPr>
        <p:spPr/>
        <p:txBody>
          <a:bodyPr/>
          <a:lstStyle/>
          <a:p>
            <a:fld id="{A616EDE0-E993-7141-B431-39933E825F50}" type="datetime1">
              <a:rPr lang="en-AU" smtClean="0"/>
              <a:t>21/11/2020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a:xfrm>
            <a:off x="6987698" y="6381328"/>
            <a:ext cx="2133600" cy="365125"/>
          </a:xfrm>
        </p:spPr>
        <p:txBody>
          <a:bodyPr/>
          <a:lstStyle/>
          <a:p>
            <a:fld id="{B7E84A10-CF9E-E142-AA5B-D4A548E7394F}" type="slidenum">
              <a:rPr lang="en-AU" smtClean="0"/>
              <a:t>‹#›</a:t>
            </a:fld>
            <a:endParaRPr lang="en-AU"/>
          </a:p>
        </p:txBody>
      </p:sp>
      <p:sp>
        <p:nvSpPr>
          <p:cNvPr id="10" name="Title 1"/>
          <p:cNvSpPr>
            <a:spLocks noGrp="1"/>
          </p:cNvSpPr>
          <p:nvPr>
            <p:ph type="title"/>
          </p:nvPr>
        </p:nvSpPr>
        <p:spPr>
          <a:xfrm>
            <a:off x="20654" y="51849"/>
            <a:ext cx="8579296" cy="490066"/>
          </a:xfrm>
          <a:ln>
            <a:noFill/>
          </a:ln>
        </p:spPr>
        <p:txBody>
          <a:bodyPr anchor="t">
            <a:noAutofit/>
          </a:bodyPr>
          <a:lstStyle>
            <a:lvl1pPr algn="l">
              <a:defRPr sz="3200" b="1">
                <a:solidFill>
                  <a:srgbClr val="333399"/>
                </a:solidFill>
              </a:defRPr>
            </a:lvl1pPr>
          </a:lstStyle>
          <a:p>
            <a:r>
              <a:rPr lang="en-US"/>
              <a:t>Click to edit Master title style</a:t>
            </a:r>
            <a:endParaRPr lang="en-AU" dirty="0"/>
          </a:p>
        </p:txBody>
      </p:sp>
    </p:spTree>
    <p:extLst>
      <p:ext uri="{BB962C8B-B14F-4D97-AF65-F5344CB8AC3E}">
        <p14:creationId xmlns:p14="http://schemas.microsoft.com/office/powerpoint/2010/main" val="1414554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b="1">
                <a:solidFill>
                  <a:srgbClr val="333399"/>
                </a:solidFill>
              </a:defRPr>
            </a:lvl1pPr>
          </a:lstStyle>
          <a:p>
            <a:r>
              <a:rPr lang="en-US"/>
              <a:t>Click to edit Master title style</a:t>
            </a:r>
            <a:endParaRPr lang="en-AU"/>
          </a:p>
        </p:txBody>
      </p:sp>
      <p:sp>
        <p:nvSpPr>
          <p:cNvPr id="3" name="Date Placeholder 2"/>
          <p:cNvSpPr>
            <a:spLocks noGrp="1"/>
          </p:cNvSpPr>
          <p:nvPr>
            <p:ph type="dt" sz="half" idx="10"/>
          </p:nvPr>
        </p:nvSpPr>
        <p:spPr/>
        <p:txBody>
          <a:bodyPr/>
          <a:lstStyle/>
          <a:p>
            <a:fld id="{323E3E7B-4568-2346-B32E-1BA0BF2849AA}" type="datetime1">
              <a:rPr lang="en-AU" smtClean="0"/>
              <a:t>21/11/2020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B7E84A10-CF9E-E142-AA5B-D4A548E7394F}" type="slidenum">
              <a:rPr lang="en-AU" smtClean="0"/>
              <a:t>‹#›</a:t>
            </a:fld>
            <a:endParaRPr lang="en-AU"/>
          </a:p>
        </p:txBody>
      </p:sp>
      <p:sp>
        <p:nvSpPr>
          <p:cNvPr id="6" name="Rectangle 5"/>
          <p:cNvSpPr>
            <a:spLocks noChangeArrowheads="1"/>
          </p:cNvSpPr>
          <p:nvPr/>
        </p:nvSpPr>
        <p:spPr bwMode="auto">
          <a:xfrm>
            <a:off x="0" y="0"/>
            <a:ext cx="9144000" cy="152400"/>
          </a:xfrm>
          <a:prstGeom prst="rect">
            <a:avLst/>
          </a:prstGeom>
          <a:gradFill rotWithShape="1">
            <a:gsLst>
              <a:gs pos="0">
                <a:srgbClr val="00AEEF"/>
              </a:gs>
              <a:gs pos="100000">
                <a:srgbClr val="2E3192"/>
              </a:gs>
            </a:gsLst>
            <a:lin ang="0" scaled="1"/>
          </a:gradFill>
          <a:ln>
            <a:noFill/>
          </a:ln>
          <a:effectLst>
            <a:outerShdw blurRad="40000" dist="23000" dir="5400000" rotWithShape="0">
              <a:srgbClr val="80808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defRPr/>
            </a:pPr>
            <a:endParaRPr lang="en-US">
              <a:solidFill>
                <a:srgbClr val="FFFFFF"/>
              </a:solidFill>
              <a:latin typeface="Calibri" pitchFamily="-105" charset="0"/>
              <a:ea typeface="ＭＳ Ｐゴシック" pitchFamily="-96" charset="-128"/>
            </a:endParaRPr>
          </a:p>
        </p:txBody>
      </p:sp>
    </p:spTree>
    <p:extLst>
      <p:ext uri="{BB962C8B-B14F-4D97-AF65-F5344CB8AC3E}">
        <p14:creationId xmlns:p14="http://schemas.microsoft.com/office/powerpoint/2010/main" val="1767055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7F47A1-FD0B-3E43-AE82-DEB17071C628}" type="datetime1">
              <a:rPr lang="en-AU" smtClean="0"/>
              <a:t>21/11/2020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B7E84A10-CF9E-E142-AA5B-D4A548E7394F}" type="slidenum">
              <a:rPr lang="en-AU" smtClean="0"/>
              <a:t>‹#›</a:t>
            </a:fld>
            <a:endParaRPr lang="en-AU"/>
          </a:p>
        </p:txBody>
      </p:sp>
    </p:spTree>
    <p:extLst>
      <p:ext uri="{BB962C8B-B14F-4D97-AF65-F5344CB8AC3E}">
        <p14:creationId xmlns:p14="http://schemas.microsoft.com/office/powerpoint/2010/main" val="1347442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76672"/>
            <a:ext cx="3008313" cy="958428"/>
          </a:xfrm>
        </p:spPr>
        <p:txBody>
          <a:bodyPr anchor="b"/>
          <a:lstStyle>
            <a:lvl1pPr algn="l">
              <a:defRPr sz="2000" b="1">
                <a:solidFill>
                  <a:srgbClr val="333399"/>
                </a:solidFill>
              </a:defRPr>
            </a:lvl1pPr>
          </a:lstStyle>
          <a:p>
            <a:r>
              <a:rPr lang="en-US"/>
              <a:t>Click to edit Master title style</a:t>
            </a:r>
            <a:endParaRPr lang="en-AU" dirty="0"/>
          </a:p>
        </p:txBody>
      </p:sp>
      <p:sp>
        <p:nvSpPr>
          <p:cNvPr id="3" name="Content Placeholder 2"/>
          <p:cNvSpPr>
            <a:spLocks noGrp="1"/>
          </p:cNvSpPr>
          <p:nvPr>
            <p:ph idx="1"/>
          </p:nvPr>
        </p:nvSpPr>
        <p:spPr>
          <a:xfrm>
            <a:off x="3575050" y="476672"/>
            <a:ext cx="5111750" cy="5649491"/>
          </a:xfrm>
        </p:spPr>
        <p:txBody>
          <a:bodyPr/>
          <a:lstStyle>
            <a:lvl1pPr>
              <a:defRPr sz="3200"/>
            </a:lvl1pPr>
            <a:lvl2pPr>
              <a:defRPr sz="2400"/>
            </a:lvl2pPr>
            <a:lvl3pPr>
              <a:defRPr sz="2400"/>
            </a:lvl3pPr>
            <a:lvl4pPr>
              <a:defRPr sz="2400"/>
            </a:lvl4pPr>
            <a:lvl5pPr>
              <a:defRPr sz="2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E48A85-70C4-674B-8A2A-0A7A6B18D9F6}" type="datetime1">
              <a:rPr lang="en-AU" smtClean="0"/>
              <a:t>21/11/2020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7E84A10-CF9E-E142-AA5B-D4A548E7394F}" type="slidenum">
              <a:rPr lang="en-AU" smtClean="0"/>
              <a:t>‹#›</a:t>
            </a:fld>
            <a:endParaRPr lang="en-AU"/>
          </a:p>
        </p:txBody>
      </p:sp>
    </p:spTree>
    <p:extLst>
      <p:ext uri="{BB962C8B-B14F-4D97-AF65-F5344CB8AC3E}">
        <p14:creationId xmlns:p14="http://schemas.microsoft.com/office/powerpoint/2010/main" val="1250888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rgbClr val="333399"/>
                </a:solidFill>
              </a:defRPr>
            </a:lvl1pPr>
          </a:lstStyle>
          <a:p>
            <a:r>
              <a:rPr lang="en-US"/>
              <a:t>Click to edit Master title style</a:t>
            </a:r>
            <a:endParaRPr lang="en-AU"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119F48-64C4-B24F-8D67-B11DB80D6783}" type="datetime1">
              <a:rPr lang="en-AU" smtClean="0"/>
              <a:t>21/11/2020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7E84A10-CF9E-E142-AA5B-D4A548E7394F}" type="slidenum">
              <a:rPr lang="en-AU" smtClean="0"/>
              <a:t>‹#›</a:t>
            </a:fld>
            <a:endParaRPr lang="en-AU"/>
          </a:p>
        </p:txBody>
      </p:sp>
    </p:spTree>
    <p:extLst>
      <p:ext uri="{BB962C8B-B14F-4D97-AF65-F5344CB8AC3E}">
        <p14:creationId xmlns:p14="http://schemas.microsoft.com/office/powerpoint/2010/main" val="1967649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7851775" y="152400"/>
            <a:ext cx="1292225" cy="592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AU"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Calibri"/>
              </a:defRPr>
            </a:lvl1pPr>
          </a:lstStyle>
          <a:p>
            <a:fld id="{460C481F-74A3-0A4E-B268-F90E8A9BEB1B}" type="datetime1">
              <a:rPr lang="en-AU" smtClean="0"/>
              <a:t>21/11/2020</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libri"/>
              </a:defRPr>
            </a:lvl1pPr>
          </a:lstStyle>
          <a:p>
            <a:endParaRPr lang="en-AU"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Calibri"/>
              </a:defRPr>
            </a:lvl1pPr>
          </a:lstStyle>
          <a:p>
            <a:fld id="{B7E84A10-CF9E-E142-AA5B-D4A548E7394F}" type="slidenum">
              <a:rPr lang="en-AU" smtClean="0"/>
              <a:t>‹#›</a:t>
            </a:fld>
            <a:endParaRPr lang="en-AU"/>
          </a:p>
        </p:txBody>
      </p:sp>
      <p:sp>
        <p:nvSpPr>
          <p:cNvPr id="7" name="Rectangle 6"/>
          <p:cNvSpPr>
            <a:spLocks noChangeArrowheads="1"/>
          </p:cNvSpPr>
          <p:nvPr/>
        </p:nvSpPr>
        <p:spPr bwMode="auto">
          <a:xfrm>
            <a:off x="0" y="0"/>
            <a:ext cx="9144000" cy="152400"/>
          </a:xfrm>
          <a:prstGeom prst="rect">
            <a:avLst/>
          </a:prstGeom>
          <a:gradFill rotWithShape="1">
            <a:gsLst>
              <a:gs pos="0">
                <a:srgbClr val="00AEEF"/>
              </a:gs>
              <a:gs pos="100000">
                <a:srgbClr val="2E3192"/>
              </a:gs>
            </a:gsLst>
            <a:lin ang="0" scaled="1"/>
          </a:gradFill>
          <a:ln>
            <a:noFill/>
          </a:ln>
          <a:effectLst>
            <a:outerShdw blurRad="40000" dist="23000" dir="5400000" rotWithShape="0">
              <a:srgbClr val="808080">
                <a:alpha val="34999"/>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defRPr/>
            </a:pPr>
            <a:endParaRPr lang="en-US">
              <a:solidFill>
                <a:srgbClr val="FFFFFF"/>
              </a:solidFill>
              <a:latin typeface="Calibri" pitchFamily="-105" charset="0"/>
              <a:ea typeface="ＭＳ Ｐゴシック" pitchFamily="-96" charset="-128"/>
            </a:endParaRPr>
          </a:p>
        </p:txBody>
      </p:sp>
    </p:spTree>
    <p:extLst>
      <p:ext uri="{BB962C8B-B14F-4D97-AF65-F5344CB8AC3E}">
        <p14:creationId xmlns:p14="http://schemas.microsoft.com/office/powerpoint/2010/main" val="138680480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61" r:id="rId14"/>
    <p:sldLayoutId id="2147483678" r:id="rId15"/>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Do this now! (on paper preferred)</a:t>
            </a:r>
          </a:p>
        </p:txBody>
      </p:sp>
      <p:sp>
        <p:nvSpPr>
          <p:cNvPr id="5" name="Content Placeholder 4"/>
          <p:cNvSpPr>
            <a:spLocks noGrp="1"/>
          </p:cNvSpPr>
          <p:nvPr>
            <p:ph idx="1"/>
          </p:nvPr>
        </p:nvSpPr>
        <p:spPr/>
        <p:txBody>
          <a:bodyPr/>
          <a:lstStyle/>
          <a:p>
            <a:r>
              <a:rPr lang="en-AU" dirty="0"/>
              <a:t>Write a program to calculate the average age of a group of people, of unknown size</a:t>
            </a:r>
          </a:p>
          <a:p>
            <a:pPr lvl="1"/>
            <a:r>
              <a:rPr lang="en-AU" dirty="0"/>
              <a:t>Use a negative number as the 'sentinel' (when to stop)</a:t>
            </a:r>
          </a:p>
        </p:txBody>
      </p:sp>
      <p:sp>
        <p:nvSpPr>
          <p:cNvPr id="6" name="Rectangle 5">
            <a:extLst>
              <a:ext uri="{FF2B5EF4-FFF2-40B4-BE49-F238E27FC236}">
                <a16:creationId xmlns:a16="http://schemas.microsoft.com/office/drawing/2014/main" id="{9CD3FDC5-010E-3E40-8D78-CD59676A594C}"/>
              </a:ext>
            </a:extLst>
          </p:cNvPr>
          <p:cNvSpPr/>
          <p:nvPr/>
        </p:nvSpPr>
        <p:spPr>
          <a:xfrm>
            <a:off x="1030878" y="5623848"/>
            <a:ext cx="6558847" cy="646331"/>
          </a:xfrm>
          <a:prstGeom prst="rect">
            <a:avLst/>
          </a:prstGeom>
        </p:spPr>
        <p:txBody>
          <a:bodyPr wrap="none">
            <a:spAutoFit/>
          </a:bodyPr>
          <a:lstStyle/>
          <a:p>
            <a:r>
              <a:rPr lang="en-AU" dirty="0"/>
              <a:t>Note: We have not learned about lists yet... so don't use a list. </a:t>
            </a:r>
            <a:br>
              <a:rPr lang="en-AU" dirty="0"/>
            </a:br>
            <a:r>
              <a:rPr lang="en-AU" dirty="0"/>
              <a:t>You don't need one, and using a list would be inefficient.</a:t>
            </a:r>
            <a:endParaRPr lang="en-US" dirty="0"/>
          </a:p>
        </p:txBody>
      </p:sp>
    </p:spTree>
    <p:extLst>
      <p:ext uri="{BB962C8B-B14F-4D97-AF65-F5344CB8AC3E}">
        <p14:creationId xmlns:p14="http://schemas.microsoft.com/office/powerpoint/2010/main" val="1042071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ea typeface="ＭＳ Ｐゴシック" pitchFamily="-111" charset="-128"/>
                <a:cs typeface="ＭＳ Ｐゴシック" pitchFamily="-111" charset="-128"/>
              </a:rPr>
              <a:t>Slicing: the rules</a:t>
            </a:r>
          </a:p>
        </p:txBody>
      </p:sp>
      <p:sp>
        <p:nvSpPr>
          <p:cNvPr id="29699" name="Rectangle 3"/>
          <p:cNvSpPr>
            <a:spLocks noGrp="1" noChangeArrowheads="1"/>
          </p:cNvSpPr>
          <p:nvPr>
            <p:ph idx="1"/>
          </p:nvPr>
        </p:nvSpPr>
        <p:spPr/>
        <p:txBody>
          <a:bodyPr/>
          <a:lstStyle/>
          <a:p>
            <a:pPr eaLnBrk="1" hangingPunct="1"/>
            <a:r>
              <a:rPr lang="en-US" sz="2800" dirty="0">
                <a:ea typeface="ＭＳ Ｐゴシック" pitchFamily="-111" charset="-128"/>
                <a:cs typeface="ＭＳ Ｐゴシック" pitchFamily="-111" charset="-128"/>
              </a:rPr>
              <a:t>slicing is the ability to select a subsequence of an overall sequence</a:t>
            </a:r>
          </a:p>
          <a:p>
            <a:pPr eaLnBrk="1" hangingPunct="1"/>
            <a:r>
              <a:rPr lang="en-US" sz="2800" dirty="0">
                <a:ea typeface="ＭＳ Ｐゴシック" pitchFamily="-111" charset="-128"/>
                <a:cs typeface="ＭＳ Ｐゴシック" pitchFamily="-111" charset="-128"/>
              </a:rPr>
              <a:t>uses the syntax </a:t>
            </a:r>
            <a:r>
              <a:rPr lang="en-US" sz="2400" dirty="0">
                <a:solidFill>
                  <a:srgbClr val="2D2D8A"/>
                </a:solidFill>
                <a:latin typeface="Courier New"/>
                <a:ea typeface="ＭＳ Ｐゴシック" pitchFamily="-111" charset="-128"/>
                <a:cs typeface="Courier New"/>
              </a:rPr>
              <a:t>[</a:t>
            </a:r>
            <a:r>
              <a:rPr lang="en-US" sz="2400" dirty="0" err="1">
                <a:solidFill>
                  <a:srgbClr val="2D2D8A"/>
                </a:solidFill>
                <a:latin typeface="Courier New"/>
                <a:ea typeface="ＭＳ Ｐゴシック" pitchFamily="-111" charset="-128"/>
                <a:cs typeface="Courier New"/>
              </a:rPr>
              <a:t>start:finish</a:t>
            </a:r>
            <a:r>
              <a:rPr lang="en-US" sz="2400" dirty="0">
                <a:solidFill>
                  <a:srgbClr val="2D2D8A"/>
                </a:solidFill>
                <a:latin typeface="Courier New"/>
                <a:ea typeface="ＭＳ Ｐゴシック" pitchFamily="-111" charset="-128"/>
                <a:cs typeface="Courier New"/>
              </a:rPr>
              <a:t>]</a:t>
            </a:r>
            <a:r>
              <a:rPr lang="en-US" sz="2800" dirty="0">
                <a:ea typeface="ＭＳ Ｐゴシック" pitchFamily="-111" charset="-128"/>
                <a:cs typeface="ＭＳ Ｐゴシック" pitchFamily="-111" charset="-128"/>
              </a:rPr>
              <a:t>, where:</a:t>
            </a:r>
          </a:p>
          <a:p>
            <a:pPr lvl="1" eaLnBrk="1" hangingPunct="1"/>
            <a:r>
              <a:rPr lang="en-US" sz="2400" dirty="0"/>
              <a:t> </a:t>
            </a:r>
            <a:r>
              <a:rPr lang="en-US" sz="2400" dirty="0">
                <a:solidFill>
                  <a:srgbClr val="2D2D8A"/>
                </a:solidFill>
                <a:latin typeface="Courier New"/>
                <a:cs typeface="Courier New"/>
              </a:rPr>
              <a:t>start </a:t>
            </a:r>
            <a:r>
              <a:rPr lang="en-US" sz="2400" dirty="0"/>
              <a:t>is the index of where we start the subsequence</a:t>
            </a:r>
          </a:p>
          <a:p>
            <a:pPr lvl="1" eaLnBrk="1" hangingPunct="1"/>
            <a:r>
              <a:rPr lang="en-US" sz="2400" dirty="0">
                <a:solidFill>
                  <a:srgbClr val="2D2D8A"/>
                </a:solidFill>
                <a:latin typeface="Courier New"/>
                <a:cs typeface="Courier New"/>
              </a:rPr>
              <a:t>finish </a:t>
            </a:r>
            <a:r>
              <a:rPr lang="en-US" sz="2400" dirty="0"/>
              <a:t>is the index of </a:t>
            </a:r>
            <a:r>
              <a:rPr lang="en-US" sz="2400" b="1" u="sng" dirty="0"/>
              <a:t>one after</a:t>
            </a:r>
            <a:r>
              <a:rPr lang="en-US" sz="2400" dirty="0"/>
              <a:t> where we end the subsequence</a:t>
            </a:r>
          </a:p>
          <a:p>
            <a:pPr eaLnBrk="1" hangingPunct="1"/>
            <a:r>
              <a:rPr lang="en-US" sz="2800" dirty="0">
                <a:ea typeface="ＭＳ Ｐゴシック" pitchFamily="-111" charset="-128"/>
                <a:cs typeface="ＭＳ Ｐゴシック" pitchFamily="-111" charset="-128"/>
              </a:rPr>
              <a:t>if either </a:t>
            </a:r>
            <a:r>
              <a:rPr lang="en-US" sz="2800" dirty="0">
                <a:latin typeface="Courier New"/>
                <a:ea typeface="ＭＳ Ｐゴシック" pitchFamily="-111" charset="-128"/>
                <a:cs typeface="Courier New"/>
              </a:rPr>
              <a:t>start </a:t>
            </a:r>
            <a:r>
              <a:rPr lang="en-US" sz="2800" dirty="0">
                <a:ea typeface="ＭＳ Ｐゴシック" pitchFamily="-111" charset="-128"/>
                <a:cs typeface="ＭＳ Ｐゴシック" pitchFamily="-111" charset="-128"/>
              </a:rPr>
              <a:t>or </a:t>
            </a:r>
            <a:r>
              <a:rPr lang="en-US" sz="2800" dirty="0">
                <a:latin typeface="Courier New"/>
                <a:ea typeface="ＭＳ Ｐゴシック" pitchFamily="-111" charset="-128"/>
                <a:cs typeface="Courier New"/>
              </a:rPr>
              <a:t>finish </a:t>
            </a:r>
            <a:r>
              <a:rPr lang="en-US" sz="2800" dirty="0">
                <a:ea typeface="ＭＳ Ｐゴシック" pitchFamily="-111" charset="-128"/>
                <a:cs typeface="ＭＳ Ｐゴシック" pitchFamily="-111" charset="-128"/>
              </a:rPr>
              <a:t>are not provided, it defaults to the beginning of the sequence for </a:t>
            </a:r>
            <a:r>
              <a:rPr lang="en-US" sz="2800" dirty="0">
                <a:latin typeface="Courier New"/>
                <a:ea typeface="ＭＳ Ｐゴシック" pitchFamily="-111" charset="-128"/>
                <a:cs typeface="Courier New"/>
              </a:rPr>
              <a:t>start </a:t>
            </a:r>
            <a:r>
              <a:rPr lang="en-US" sz="2800" dirty="0">
                <a:ea typeface="ＭＳ Ｐゴシック" pitchFamily="-111" charset="-128"/>
                <a:cs typeface="ＭＳ Ｐゴシック" pitchFamily="-111" charset="-128"/>
              </a:rPr>
              <a:t>and the end of the sequence for </a:t>
            </a:r>
            <a:r>
              <a:rPr lang="en-US" sz="2800" dirty="0">
                <a:latin typeface="Courier New"/>
                <a:ea typeface="ＭＳ Ｐゴシック" pitchFamily="-111" charset="-128"/>
                <a:cs typeface="Courier New"/>
              </a:rPr>
              <a:t>finish</a:t>
            </a:r>
          </a:p>
          <a:p>
            <a:pPr eaLnBrk="1" hangingPunct="1"/>
            <a:endParaRPr lang="en-US" sz="2800" dirty="0">
              <a:ea typeface="ＭＳ Ｐゴシック" pitchFamily="-111" charset="-128"/>
              <a:cs typeface="ＭＳ Ｐゴシック" pitchFamily="-111" charset="-128"/>
            </a:endParaRPr>
          </a:p>
        </p:txBody>
      </p:sp>
      <p:sp>
        <p:nvSpPr>
          <p:cNvPr id="2" name="Slide Number Placeholder 1"/>
          <p:cNvSpPr>
            <a:spLocks noGrp="1"/>
          </p:cNvSpPr>
          <p:nvPr>
            <p:ph type="sldNum" sz="quarter" idx="12"/>
          </p:nvPr>
        </p:nvSpPr>
        <p:spPr/>
        <p:txBody>
          <a:bodyPr/>
          <a:lstStyle/>
          <a:p>
            <a:fld id="{B7E84A10-CF9E-E142-AA5B-D4A548E7394F}" type="slidenum">
              <a:rPr lang="en-AU" smtClean="0"/>
              <a:t>10</a:t>
            </a:fld>
            <a:endParaRPr lang="en-AU"/>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half open range for slices</a:t>
            </a:r>
          </a:p>
        </p:txBody>
      </p:sp>
      <p:sp>
        <p:nvSpPr>
          <p:cNvPr id="31747" name="Rectangle 3"/>
          <p:cNvSpPr>
            <a:spLocks noGrp="1" noChangeArrowheads="1"/>
          </p:cNvSpPr>
          <p:nvPr>
            <p:ph idx="1"/>
          </p:nvPr>
        </p:nvSpPr>
        <p:spPr/>
        <p:txBody>
          <a:bodyPr/>
          <a:lstStyle/>
          <a:p>
            <a:pPr eaLnBrk="1" hangingPunct="1"/>
            <a:r>
              <a:rPr lang="en-US" dirty="0">
                <a:ea typeface="ＭＳ Ｐゴシック" pitchFamily="-111" charset="-128"/>
                <a:cs typeface="ＭＳ Ｐゴシック" pitchFamily="-111" charset="-128"/>
              </a:rPr>
              <a:t>slicing uses what is called a half-open range</a:t>
            </a:r>
          </a:p>
          <a:p>
            <a:pPr eaLnBrk="1" hangingPunct="1"/>
            <a:r>
              <a:rPr lang="en-US" dirty="0">
                <a:ea typeface="ＭＳ Ｐゴシック" pitchFamily="-111" charset="-128"/>
                <a:cs typeface="ＭＳ Ｐゴシック" pitchFamily="-111" charset="-128"/>
              </a:rPr>
              <a:t>the first index is included in the sequence</a:t>
            </a:r>
          </a:p>
          <a:p>
            <a:pPr eaLnBrk="1" hangingPunct="1"/>
            <a:r>
              <a:rPr lang="en-US" dirty="0">
                <a:ea typeface="ＭＳ Ｐゴシック" pitchFamily="-111" charset="-128"/>
                <a:cs typeface="ＭＳ Ｐゴシック" pitchFamily="-111" charset="-128"/>
              </a:rPr>
              <a:t>the last index is one </a:t>
            </a:r>
            <a:r>
              <a:rPr lang="en-US" b="1" i="1" dirty="0">
                <a:ea typeface="ＭＳ Ｐゴシック" pitchFamily="-111" charset="-128"/>
                <a:cs typeface="ＭＳ Ｐゴシック" pitchFamily="-111" charset="-128"/>
              </a:rPr>
              <a:t>after</a:t>
            </a:r>
            <a:r>
              <a:rPr lang="en-US" dirty="0">
                <a:ea typeface="ＭＳ Ｐゴシック" pitchFamily="-111" charset="-128"/>
                <a:cs typeface="ＭＳ Ｐゴシック" pitchFamily="-111" charset="-128"/>
              </a:rPr>
              <a:t> what is included</a:t>
            </a:r>
          </a:p>
          <a:p>
            <a:pPr eaLnBrk="1" hangingPunct="1">
              <a:buFont typeface="Wingdings" pitchFamily="-111" charset="2"/>
              <a:buNone/>
            </a:pPr>
            <a:endParaRPr lang="en-US" dirty="0">
              <a:ea typeface="ＭＳ Ｐゴシック" pitchFamily="-111" charset="-128"/>
              <a:cs typeface="ＭＳ Ｐゴシック" pitchFamily="-111" charset="-128"/>
            </a:endParaRPr>
          </a:p>
        </p:txBody>
      </p:sp>
      <p:pic>
        <p:nvPicPr>
          <p:cNvPr id="4" name="Content Placeholder 2"/>
          <p:cNvPicPr>
            <a:picLocks noChangeAspect="1"/>
          </p:cNvPicPr>
          <p:nvPr/>
        </p:nvPicPr>
        <p:blipFill>
          <a:blip r:embed="rId3"/>
          <a:stretch>
            <a:fillRect/>
          </a:stretch>
        </p:blipFill>
        <p:spPr>
          <a:xfrm>
            <a:off x="559741" y="3505200"/>
            <a:ext cx="7952509" cy="3124200"/>
          </a:xfrm>
          <a:prstGeom prst="rect">
            <a:avLst/>
          </a:prstGeom>
        </p:spPr>
      </p:pic>
      <p:sp>
        <p:nvSpPr>
          <p:cNvPr id="2" name="Slide Number Placeholder 1"/>
          <p:cNvSpPr>
            <a:spLocks noGrp="1"/>
          </p:cNvSpPr>
          <p:nvPr>
            <p:ph type="sldNum" sz="quarter" idx="12"/>
          </p:nvPr>
        </p:nvSpPr>
        <p:spPr/>
        <p:txBody>
          <a:bodyPr/>
          <a:lstStyle/>
          <a:p>
            <a:fld id="{B7E84A10-CF9E-E142-AA5B-D4A548E7394F}" type="slidenum">
              <a:rPr lang="en-AU" smtClean="0"/>
              <a:t>11</a:t>
            </a:fld>
            <a:endParaRPr lang="en-AU"/>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457199" y="990600"/>
            <a:ext cx="7777095" cy="5562600"/>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228600" y="1143000"/>
            <a:ext cx="8873524" cy="350520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457200"/>
            <a:ext cx="7696200" cy="558800"/>
          </a:xfrm>
        </p:spPr>
        <p:txBody>
          <a:bodyPr/>
          <a:lstStyle/>
          <a:p>
            <a:pPr eaLnBrk="1" hangingPunct="1"/>
            <a:r>
              <a:rPr lang="en-US" dirty="0">
                <a:ea typeface="ＭＳ Ｐゴシック" pitchFamily="-111" charset="-128"/>
                <a:cs typeface="ＭＳ Ｐゴシック" pitchFamily="-111" charset="-128"/>
              </a:rPr>
              <a:t>Extended Slicing</a:t>
            </a:r>
          </a:p>
        </p:txBody>
      </p:sp>
      <p:sp>
        <p:nvSpPr>
          <p:cNvPr id="37891" name="Rectangle 3"/>
          <p:cNvSpPr>
            <a:spLocks noGrp="1" noChangeArrowheads="1"/>
          </p:cNvSpPr>
          <p:nvPr>
            <p:ph idx="1"/>
          </p:nvPr>
        </p:nvSpPr>
        <p:spPr>
          <a:xfrm>
            <a:off x="457200" y="1524000"/>
            <a:ext cx="8229600" cy="4343400"/>
          </a:xfrm>
        </p:spPr>
        <p:txBody>
          <a:bodyPr>
            <a:normAutofit lnSpcReduction="10000"/>
          </a:bodyPr>
          <a:lstStyle/>
          <a:p>
            <a:pPr eaLnBrk="1" hangingPunct="1"/>
            <a:r>
              <a:rPr lang="en-US" dirty="0">
                <a:ea typeface="ＭＳ Ｐゴシック" pitchFamily="-111" charset="-128"/>
                <a:cs typeface="ＭＳ Ｐゴシック" pitchFamily="-111" charset="-128"/>
              </a:rPr>
              <a:t>also takes three arguments: </a:t>
            </a:r>
          </a:p>
          <a:p>
            <a:pPr lvl="1" eaLnBrk="1" hangingPunct="1"/>
            <a:r>
              <a:rPr lang="en-US" dirty="0">
                <a:solidFill>
                  <a:srgbClr val="2D2D8A"/>
                </a:solidFill>
                <a:latin typeface="Courier New"/>
                <a:cs typeface="Courier New"/>
              </a:rPr>
              <a:t>[</a:t>
            </a:r>
            <a:r>
              <a:rPr lang="en-US" dirty="0" err="1">
                <a:solidFill>
                  <a:srgbClr val="2D2D8A"/>
                </a:solidFill>
                <a:latin typeface="Courier New"/>
                <a:cs typeface="Courier New"/>
              </a:rPr>
              <a:t>start:stop:step</a:t>
            </a:r>
            <a:r>
              <a:rPr lang="en-US" dirty="0">
                <a:solidFill>
                  <a:srgbClr val="2D2D8A"/>
                </a:solidFill>
                <a:latin typeface="Courier New"/>
                <a:cs typeface="Courier New"/>
              </a:rPr>
              <a:t>]</a:t>
            </a:r>
          </a:p>
          <a:p>
            <a:pPr eaLnBrk="1" hangingPunct="1"/>
            <a:r>
              <a:rPr lang="en-US" dirty="0">
                <a:ea typeface="ＭＳ Ｐゴシック" pitchFamily="-111" charset="-128"/>
                <a:cs typeface="ＭＳ Ｐゴシック" pitchFamily="-111" charset="-128"/>
              </a:rPr>
              <a:t>defaults are:</a:t>
            </a:r>
          </a:p>
          <a:p>
            <a:pPr lvl="1" eaLnBrk="1" hangingPunct="1"/>
            <a:r>
              <a:rPr lang="en-US" dirty="0">
                <a:solidFill>
                  <a:srgbClr val="2D2D8A"/>
                </a:solidFill>
                <a:latin typeface="Courier New"/>
                <a:cs typeface="Courier New"/>
              </a:rPr>
              <a:t>start </a:t>
            </a:r>
            <a:r>
              <a:rPr lang="en-US" dirty="0"/>
              <a:t>is beginning, </a:t>
            </a:r>
            <a:r>
              <a:rPr lang="en-US" dirty="0">
                <a:solidFill>
                  <a:srgbClr val="2D2D8A"/>
                </a:solidFill>
                <a:latin typeface="Courier New"/>
                <a:cs typeface="Courier New"/>
              </a:rPr>
              <a:t>stop </a:t>
            </a:r>
            <a:r>
              <a:rPr lang="en-US" dirty="0"/>
              <a:t>is end, </a:t>
            </a:r>
            <a:br>
              <a:rPr lang="en-US" dirty="0"/>
            </a:br>
            <a:r>
              <a:rPr lang="en-US" dirty="0">
                <a:solidFill>
                  <a:srgbClr val="2D2D8A"/>
                </a:solidFill>
                <a:latin typeface="Courier New"/>
                <a:cs typeface="Courier New"/>
              </a:rPr>
              <a:t>step </a:t>
            </a:r>
            <a:r>
              <a:rPr lang="en-US" dirty="0"/>
              <a:t>is 1</a:t>
            </a:r>
          </a:p>
          <a:p>
            <a:pPr eaLnBrk="1" hangingPunct="1">
              <a:buFont typeface="Wingdings" pitchFamily="-111" charset="2"/>
              <a:buNone/>
            </a:pPr>
            <a:r>
              <a:rPr lang="en-US" dirty="0">
                <a:solidFill>
                  <a:srgbClr val="2D2D8A"/>
                </a:solidFill>
                <a:latin typeface="Courier New"/>
                <a:ea typeface="ＭＳ Ｐゴシック" pitchFamily="-111" charset="-128"/>
                <a:cs typeface="Courier New"/>
              </a:rPr>
              <a:t>s = </a:t>
            </a:r>
            <a:r>
              <a:rPr lang="fr-FR" dirty="0">
                <a:solidFill>
                  <a:srgbClr val="2D2D8A"/>
                </a:solidFill>
                <a:latin typeface="Courier New"/>
                <a:ea typeface="ＭＳ Ｐゴシック" pitchFamily="-111" charset="-128"/>
                <a:cs typeface="Courier New"/>
              </a:rPr>
              <a:t>'</a:t>
            </a:r>
            <a:r>
              <a:rPr lang="en-US" dirty="0">
                <a:solidFill>
                  <a:srgbClr val="2D2D8A"/>
                </a:solidFill>
                <a:latin typeface="Courier New"/>
                <a:ea typeface="ＭＳ Ｐゴシック" pitchFamily="-111" charset="-128"/>
                <a:cs typeface="Courier New"/>
              </a:rPr>
              <a:t>hello world</a:t>
            </a:r>
            <a:r>
              <a:rPr lang="fr-FR" dirty="0">
                <a:solidFill>
                  <a:srgbClr val="2D2D8A"/>
                </a:solidFill>
                <a:latin typeface="Courier New"/>
                <a:ea typeface="ＭＳ Ｐゴシック" pitchFamily="-111" charset="-128"/>
                <a:cs typeface="Courier New"/>
              </a:rPr>
              <a:t>'</a:t>
            </a:r>
            <a:endParaRPr lang="en-US" dirty="0">
              <a:solidFill>
                <a:srgbClr val="2D2D8A"/>
              </a:solidFill>
              <a:latin typeface="Courier New"/>
              <a:ea typeface="ＭＳ Ｐゴシック" pitchFamily="-111" charset="-128"/>
              <a:cs typeface="Courier New"/>
            </a:endParaRPr>
          </a:p>
          <a:p>
            <a:pPr eaLnBrk="1" hangingPunct="1">
              <a:buFont typeface="Wingdings" pitchFamily="-111" charset="2"/>
              <a:buNone/>
            </a:pPr>
            <a:r>
              <a:rPr lang="en-US" dirty="0">
                <a:solidFill>
                  <a:srgbClr val="2D2D8A"/>
                </a:solidFill>
                <a:latin typeface="Courier New"/>
                <a:ea typeface="ＭＳ Ｐゴシック" pitchFamily="-111" charset="-128"/>
                <a:cs typeface="Courier New"/>
              </a:rPr>
              <a:t>s[0:11:2] </a:t>
            </a:r>
            <a:r>
              <a:rPr lang="en-US" dirty="0">
                <a:solidFill>
                  <a:srgbClr val="2D2D8A"/>
                </a:solidFill>
                <a:latin typeface="Courier New"/>
                <a:ea typeface="ＭＳ Ｐゴシック" pitchFamily="-111" charset="-128"/>
                <a:cs typeface="Courier New"/>
                <a:sym typeface="Symbol" pitchFamily="-111" charset="2"/>
              </a:rPr>
              <a:t> </a:t>
            </a:r>
            <a:r>
              <a:rPr lang="fr-FR" dirty="0">
                <a:solidFill>
                  <a:srgbClr val="2D2D8A"/>
                </a:solidFill>
                <a:latin typeface="Courier New"/>
                <a:ea typeface="ＭＳ Ｐゴシック" pitchFamily="-111" charset="-128"/>
                <a:cs typeface="Courier New"/>
              </a:rPr>
              <a:t>'</a:t>
            </a:r>
            <a:r>
              <a:rPr lang="en-US" dirty="0" err="1">
                <a:solidFill>
                  <a:srgbClr val="2D2D8A"/>
                </a:solidFill>
                <a:latin typeface="Courier New"/>
                <a:ea typeface="ＭＳ Ｐゴシック" pitchFamily="-111" charset="-128"/>
                <a:cs typeface="Courier New"/>
              </a:rPr>
              <a:t>hlowrd</a:t>
            </a:r>
            <a:r>
              <a:rPr lang="fr-FR" dirty="0">
                <a:solidFill>
                  <a:srgbClr val="2D2D8A"/>
                </a:solidFill>
                <a:latin typeface="Courier New"/>
                <a:ea typeface="ＭＳ Ｐゴシック" pitchFamily="-111" charset="-128"/>
                <a:cs typeface="Courier New"/>
              </a:rPr>
              <a:t>'</a:t>
            </a:r>
            <a:r>
              <a:rPr lang="en-US" dirty="0">
                <a:solidFill>
                  <a:srgbClr val="2D2D8A"/>
                </a:solidFill>
                <a:latin typeface="Courier New"/>
                <a:ea typeface="ＭＳ Ｐゴシック" pitchFamily="-111" charset="-128"/>
                <a:cs typeface="Courier New"/>
                <a:sym typeface="Symbol" pitchFamily="-111" charset="2"/>
              </a:rPr>
              <a:t> </a:t>
            </a:r>
          </a:p>
          <a:p>
            <a:pPr eaLnBrk="1" hangingPunct="1"/>
            <a:r>
              <a:rPr lang="en-US" dirty="0">
                <a:ea typeface="ＭＳ Ｐゴシック" pitchFamily="-111" charset="-128"/>
                <a:cs typeface="ＭＳ Ｐゴシック" pitchFamily="-111" charset="-128"/>
                <a:sym typeface="Symbol" pitchFamily="-111" charset="2"/>
              </a:rPr>
              <a:t>every other letter</a:t>
            </a:r>
          </a:p>
        </p:txBody>
      </p:sp>
      <p:sp>
        <p:nvSpPr>
          <p:cNvPr id="2" name="Slide Number Placeholder 1"/>
          <p:cNvSpPr>
            <a:spLocks noGrp="1"/>
          </p:cNvSpPr>
          <p:nvPr>
            <p:ph type="sldNum" sz="quarter" idx="12"/>
          </p:nvPr>
        </p:nvSpPr>
        <p:spPr/>
        <p:txBody>
          <a:bodyPr/>
          <a:lstStyle/>
          <a:p>
            <a:fld id="{B7E84A10-CF9E-E142-AA5B-D4A548E7394F}" type="slidenum">
              <a:rPr lang="en-AU" smtClean="0"/>
              <a:t>14</a:t>
            </a:fld>
            <a:endParaRPr lang="en-AU"/>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381000" y="1371600"/>
            <a:ext cx="8589818" cy="3048000"/>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457200"/>
            <a:ext cx="8229600" cy="465138"/>
          </a:xfrm>
        </p:spPr>
        <p:txBody>
          <a:bodyPr/>
          <a:lstStyle/>
          <a:p>
            <a:pPr eaLnBrk="1" hangingPunct="1"/>
            <a:r>
              <a:rPr lang="en-US" dirty="0">
                <a:ea typeface="ＭＳ Ｐゴシック" pitchFamily="-111" charset="-128"/>
                <a:cs typeface="ＭＳ Ｐゴシック" pitchFamily="-111" charset="-128"/>
              </a:rPr>
              <a:t>Some Python idioms</a:t>
            </a:r>
          </a:p>
        </p:txBody>
      </p:sp>
      <p:sp>
        <p:nvSpPr>
          <p:cNvPr id="24579" name="Rectangle 3"/>
          <p:cNvSpPr>
            <a:spLocks noGrp="1" noChangeArrowheads="1"/>
          </p:cNvSpPr>
          <p:nvPr>
            <p:ph idx="1"/>
          </p:nvPr>
        </p:nvSpPr>
        <p:spPr>
          <a:xfrm>
            <a:off x="457200" y="1219200"/>
            <a:ext cx="8229600" cy="4648200"/>
          </a:xfrm>
        </p:spPr>
        <p:txBody>
          <a:bodyPr/>
          <a:lstStyle/>
          <a:p>
            <a:pPr eaLnBrk="1" hangingPunct="1">
              <a:lnSpc>
                <a:spcPct val="90000"/>
              </a:lnSpc>
            </a:pPr>
            <a:r>
              <a:rPr lang="en-US" sz="2800" dirty="0">
                <a:ea typeface="ＭＳ Ｐゴシック" pitchFamily="-111" charset="-128"/>
                <a:cs typeface="ＭＳ Ｐゴシック" pitchFamily="-111" charset="-128"/>
              </a:rPr>
              <a:t>idioms are Python “phrases” that are used for a common task that might be less obvious to non-Python folk</a:t>
            </a:r>
          </a:p>
          <a:p>
            <a:pPr eaLnBrk="1" hangingPunct="1">
              <a:lnSpc>
                <a:spcPct val="90000"/>
              </a:lnSpc>
            </a:pPr>
            <a:r>
              <a:rPr lang="en-US" sz="2800" dirty="0">
                <a:ea typeface="ＭＳ Ｐゴシック" pitchFamily="-111" charset="-128"/>
                <a:cs typeface="ＭＳ Ｐゴシック" pitchFamily="-111" charset="-128"/>
              </a:rPr>
              <a:t>how to make a copy of a string:</a:t>
            </a:r>
          </a:p>
          <a:p>
            <a:pPr eaLnBrk="1" hangingPunct="1">
              <a:lnSpc>
                <a:spcPct val="90000"/>
              </a:lnSpc>
              <a:buFont typeface="Wingdings" pitchFamily="-111" charset="2"/>
              <a:buNone/>
            </a:pPr>
            <a:r>
              <a:rPr lang="en-US" sz="2800" dirty="0">
                <a:solidFill>
                  <a:schemeClr val="tx2"/>
                </a:solidFill>
                <a:latin typeface="Courier New"/>
                <a:ea typeface="ＭＳ Ｐゴシック" pitchFamily="-111" charset="-128"/>
                <a:cs typeface="Courier New"/>
              </a:rPr>
              <a:t>s = </a:t>
            </a:r>
            <a:r>
              <a:rPr lang="fr-FR" sz="2800" dirty="0">
                <a:solidFill>
                  <a:schemeClr val="tx2"/>
                </a:solidFill>
                <a:latin typeface="Courier New"/>
                <a:ea typeface="ＭＳ Ｐゴシック" pitchFamily="-111" charset="-128"/>
                <a:cs typeface="Courier New"/>
              </a:rPr>
              <a:t>'</a:t>
            </a:r>
            <a:r>
              <a:rPr lang="en-US" sz="2800" dirty="0">
                <a:solidFill>
                  <a:schemeClr val="tx2"/>
                </a:solidFill>
                <a:latin typeface="Courier New"/>
                <a:ea typeface="ＭＳ Ｐゴシック" pitchFamily="-111" charset="-128"/>
                <a:cs typeface="Courier New"/>
              </a:rPr>
              <a:t>hi mom</a:t>
            </a:r>
            <a:r>
              <a:rPr lang="fr-FR" sz="2800" dirty="0">
                <a:solidFill>
                  <a:schemeClr val="tx2"/>
                </a:solidFill>
                <a:latin typeface="Courier New"/>
                <a:ea typeface="ＭＳ Ｐゴシック" pitchFamily="-111" charset="-128"/>
                <a:cs typeface="Courier New"/>
              </a:rPr>
              <a:t>'</a:t>
            </a:r>
            <a:endParaRPr lang="en-US" sz="2800" dirty="0">
              <a:solidFill>
                <a:schemeClr val="tx2"/>
              </a:solidFill>
              <a:latin typeface="Courier New"/>
              <a:ea typeface="ＭＳ Ｐゴシック" pitchFamily="-111" charset="-128"/>
              <a:cs typeface="Courier New"/>
            </a:endParaRPr>
          </a:p>
          <a:p>
            <a:pPr eaLnBrk="1" hangingPunct="1">
              <a:lnSpc>
                <a:spcPct val="90000"/>
              </a:lnSpc>
              <a:buFont typeface="Wingdings" pitchFamily="-111" charset="2"/>
              <a:buNone/>
            </a:pPr>
            <a:r>
              <a:rPr lang="en-US" sz="2800" dirty="0">
                <a:solidFill>
                  <a:schemeClr val="tx2"/>
                </a:solidFill>
                <a:latin typeface="Courier New"/>
                <a:ea typeface="ＭＳ Ｐゴシック" pitchFamily="-111" charset="-128"/>
                <a:cs typeface="Courier New"/>
              </a:rPr>
              <a:t>t = s[:]</a:t>
            </a:r>
          </a:p>
          <a:p>
            <a:pPr eaLnBrk="1" hangingPunct="1">
              <a:lnSpc>
                <a:spcPct val="90000"/>
              </a:lnSpc>
            </a:pPr>
            <a:r>
              <a:rPr lang="en-US" sz="2800" dirty="0">
                <a:ea typeface="ＭＳ Ｐゴシック" pitchFamily="-111" charset="-128"/>
                <a:cs typeface="ＭＳ Ｐゴシック" pitchFamily="-111" charset="-128"/>
              </a:rPr>
              <a:t>how to reverse a string</a:t>
            </a:r>
          </a:p>
          <a:p>
            <a:pPr eaLnBrk="1" hangingPunct="1">
              <a:lnSpc>
                <a:spcPct val="90000"/>
              </a:lnSpc>
              <a:buFont typeface="Wingdings" pitchFamily="-111" charset="2"/>
              <a:buNone/>
            </a:pPr>
            <a:r>
              <a:rPr lang="en-US" sz="2800" dirty="0">
                <a:solidFill>
                  <a:srgbClr val="2D2D8A"/>
                </a:solidFill>
                <a:latin typeface="Courier New"/>
                <a:ea typeface="ＭＳ Ｐゴシック" pitchFamily="-111" charset="-128"/>
                <a:cs typeface="Courier New"/>
              </a:rPr>
              <a:t>s = "madam I</a:t>
            </a:r>
            <a:r>
              <a:rPr lang="fr-FR" sz="2800" dirty="0">
                <a:solidFill>
                  <a:srgbClr val="2D2D8A"/>
                </a:solidFill>
                <a:latin typeface="Courier New"/>
                <a:ea typeface="ＭＳ Ｐゴシック" pitchFamily="-111" charset="-128"/>
                <a:cs typeface="Courier New"/>
              </a:rPr>
              <a:t>'</a:t>
            </a:r>
            <a:r>
              <a:rPr lang="en-US" sz="2800" dirty="0">
                <a:solidFill>
                  <a:srgbClr val="2D2D8A"/>
                </a:solidFill>
                <a:latin typeface="Courier New"/>
                <a:ea typeface="ＭＳ Ｐゴシック" pitchFamily="-111" charset="-128"/>
                <a:cs typeface="Courier New"/>
              </a:rPr>
              <a:t>m </a:t>
            </a:r>
            <a:r>
              <a:rPr lang="en-US" sz="2800" dirty="0" err="1">
                <a:solidFill>
                  <a:srgbClr val="2D2D8A"/>
                </a:solidFill>
                <a:latin typeface="Courier New"/>
                <a:ea typeface="ＭＳ Ｐゴシック" pitchFamily="-111" charset="-128"/>
                <a:cs typeface="Courier New"/>
              </a:rPr>
              <a:t>adam</a:t>
            </a:r>
            <a:r>
              <a:rPr lang="en-US" sz="2800" dirty="0">
                <a:solidFill>
                  <a:srgbClr val="2D2D8A"/>
                </a:solidFill>
                <a:latin typeface="Courier New"/>
                <a:ea typeface="ＭＳ Ｐゴシック" pitchFamily="-111" charset="-128"/>
                <a:cs typeface="Courier New"/>
              </a:rPr>
              <a:t>"</a:t>
            </a:r>
          </a:p>
          <a:p>
            <a:pPr eaLnBrk="1" hangingPunct="1">
              <a:lnSpc>
                <a:spcPct val="90000"/>
              </a:lnSpc>
              <a:buFont typeface="Wingdings" pitchFamily="-111" charset="2"/>
              <a:buNone/>
            </a:pPr>
            <a:r>
              <a:rPr lang="en-US" sz="2800" dirty="0">
                <a:solidFill>
                  <a:srgbClr val="2D2D8A"/>
                </a:solidFill>
                <a:latin typeface="Courier New"/>
                <a:ea typeface="ＭＳ Ｐゴシック" pitchFamily="-111" charset="-128"/>
                <a:cs typeface="Courier New"/>
              </a:rPr>
              <a:t>reversed = s[::-1]</a:t>
            </a:r>
          </a:p>
          <a:p>
            <a:pPr lvl="1" eaLnBrk="1" hangingPunct="1">
              <a:lnSpc>
                <a:spcPct val="90000"/>
              </a:lnSpc>
            </a:pPr>
            <a:endParaRPr lang="en-US" sz="2400" dirty="0"/>
          </a:p>
        </p:txBody>
      </p:sp>
      <p:sp>
        <p:nvSpPr>
          <p:cNvPr id="2" name="Slide Number Placeholder 1"/>
          <p:cNvSpPr>
            <a:spLocks noGrp="1"/>
          </p:cNvSpPr>
          <p:nvPr>
            <p:ph type="sldNum" sz="quarter" idx="12"/>
          </p:nvPr>
        </p:nvSpPr>
        <p:spPr/>
        <p:txBody>
          <a:bodyPr/>
          <a:lstStyle/>
          <a:p>
            <a:fld id="{B7E84A10-CF9E-E142-AA5B-D4A548E7394F}" type="slidenum">
              <a:rPr lang="en-AU" smtClean="0"/>
              <a:t>16</a:t>
            </a:fld>
            <a:endParaRPr lang="en-AU"/>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Sequences are </a:t>
            </a:r>
            <a:r>
              <a:rPr lang="en-US" dirty="0" err="1"/>
              <a:t>iterable</a:t>
            </a:r>
            <a:endParaRPr lang="en-US" dirty="0"/>
          </a:p>
        </p:txBody>
      </p:sp>
      <p:sp>
        <p:nvSpPr>
          <p:cNvPr id="5" name="Content Placeholder 4"/>
          <p:cNvSpPr>
            <a:spLocks noGrp="1"/>
          </p:cNvSpPr>
          <p:nvPr>
            <p:ph idx="1"/>
          </p:nvPr>
        </p:nvSpPr>
        <p:spPr/>
        <p:txBody>
          <a:bodyPr/>
          <a:lstStyle/>
          <a:p>
            <a:pPr marL="0" indent="0">
              <a:buNone/>
            </a:pPr>
            <a:r>
              <a:rPr lang="en-US" dirty="0"/>
              <a:t>The for loop iterates through each element of a sequence in order. For a string, this means character by character:</a:t>
            </a:r>
          </a:p>
          <a:p>
            <a:pPr marL="0" indent="0">
              <a:buNone/>
            </a:pPr>
            <a:endParaRPr lang="en-US" dirty="0"/>
          </a:p>
        </p:txBody>
      </p:sp>
      <p:pic>
        <p:nvPicPr>
          <p:cNvPr id="6" name="Picture 5"/>
          <p:cNvPicPr>
            <a:picLocks noChangeAspect="1"/>
          </p:cNvPicPr>
          <p:nvPr/>
        </p:nvPicPr>
        <p:blipFill>
          <a:blip r:embed="rId3"/>
          <a:stretch>
            <a:fillRect/>
          </a:stretch>
        </p:blipFill>
        <p:spPr>
          <a:xfrm>
            <a:off x="1752600" y="3048000"/>
            <a:ext cx="4953000" cy="3714750"/>
          </a:xfrm>
          <a:prstGeom prst="rect">
            <a:avLst/>
          </a:prstGeom>
        </p:spPr>
      </p:pic>
      <p:sp>
        <p:nvSpPr>
          <p:cNvPr id="2" name="Slide Number Placeholder 1"/>
          <p:cNvSpPr>
            <a:spLocks noGrp="1"/>
          </p:cNvSpPr>
          <p:nvPr>
            <p:ph type="sldNum" sz="quarter" idx="12"/>
          </p:nvPr>
        </p:nvSpPr>
        <p:spPr/>
        <p:txBody>
          <a:bodyPr/>
          <a:lstStyle/>
          <a:p>
            <a:fld id="{B7E84A10-CF9E-E142-AA5B-D4A548E7394F}" type="slidenum">
              <a:rPr lang="en-AU" smtClean="0"/>
              <a:t>17</a:t>
            </a:fld>
            <a:endParaRPr lang="en-AU"/>
          </a:p>
        </p:txBody>
      </p:sp>
    </p:spTree>
    <p:extLst>
      <p:ext uri="{BB962C8B-B14F-4D97-AF65-F5344CB8AC3E}">
        <p14:creationId xmlns:p14="http://schemas.microsoft.com/office/powerpoint/2010/main" val="722574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 + </a:t>
            </a:r>
            <a:r>
              <a:rPr lang="en-US" dirty="0" err="1"/>
              <a:t>b</a:t>
            </a:r>
            <a:r>
              <a:rPr lang="en-US" dirty="0"/>
              <a:t> mean?</a:t>
            </a:r>
          </a:p>
        </p:txBody>
      </p:sp>
      <p:sp>
        <p:nvSpPr>
          <p:cNvPr id="3" name="Content Placeholder 2"/>
          <p:cNvSpPr>
            <a:spLocks noGrp="1"/>
          </p:cNvSpPr>
          <p:nvPr>
            <p:ph idx="1"/>
          </p:nvPr>
        </p:nvSpPr>
        <p:spPr/>
        <p:txBody>
          <a:bodyPr/>
          <a:lstStyle/>
          <a:p>
            <a:r>
              <a:rPr lang="en-US" dirty="0"/>
              <a:t>what operation does the above represent? </a:t>
            </a:r>
            <a:br>
              <a:rPr lang="en-US" dirty="0"/>
            </a:br>
            <a:r>
              <a:rPr lang="en-US" dirty="0"/>
              <a:t>It depends on the types!</a:t>
            </a:r>
          </a:p>
          <a:p>
            <a:pPr lvl="1"/>
            <a:r>
              <a:rPr lang="en-US" dirty="0"/>
              <a:t>two strings   =&gt;  concatenation</a:t>
            </a:r>
          </a:p>
          <a:p>
            <a:pPr lvl="1"/>
            <a:r>
              <a:rPr lang="en-US" dirty="0"/>
              <a:t>two integers =&gt; addition</a:t>
            </a:r>
          </a:p>
          <a:p>
            <a:r>
              <a:rPr lang="en-US" dirty="0"/>
              <a:t>the</a:t>
            </a:r>
            <a:r>
              <a:rPr lang="en-US" b="1" dirty="0"/>
              <a:t> + </a:t>
            </a:r>
            <a:r>
              <a:rPr lang="en-US" dirty="0"/>
              <a:t>operator is </a:t>
            </a:r>
            <a:r>
              <a:rPr lang="en-US" b="1" i="1" dirty="0"/>
              <a:t>overloaded</a:t>
            </a:r>
            <a:r>
              <a:rPr lang="en-US" dirty="0"/>
              <a:t>.</a:t>
            </a:r>
          </a:p>
          <a:p>
            <a:pPr lvl="1"/>
            <a:r>
              <a:rPr lang="en-US" dirty="0"/>
              <a:t>The operation that + performs depends on the types it is working on</a:t>
            </a:r>
          </a:p>
        </p:txBody>
      </p:sp>
      <p:sp>
        <p:nvSpPr>
          <p:cNvPr id="4" name="Slide Number Placeholder 3"/>
          <p:cNvSpPr>
            <a:spLocks noGrp="1"/>
          </p:cNvSpPr>
          <p:nvPr>
            <p:ph type="sldNum" sz="quarter" idx="12"/>
          </p:nvPr>
        </p:nvSpPr>
        <p:spPr/>
        <p:txBody>
          <a:bodyPr/>
          <a:lstStyle/>
          <a:p>
            <a:fld id="{B7E84A10-CF9E-E142-AA5B-D4A548E7394F}" type="slidenum">
              <a:rPr lang="en-AU" smtClean="0"/>
              <a:t>18</a:t>
            </a:fld>
            <a:endParaRPr lang="en-AU"/>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Membership operations</a:t>
            </a:r>
          </a:p>
        </p:txBody>
      </p:sp>
      <p:sp>
        <p:nvSpPr>
          <p:cNvPr id="25603" name="Rectangle 3"/>
          <p:cNvSpPr>
            <a:spLocks noGrp="1" noChangeArrowheads="1"/>
          </p:cNvSpPr>
          <p:nvPr>
            <p:ph idx="1"/>
          </p:nvPr>
        </p:nvSpPr>
        <p:spPr/>
        <p:txBody>
          <a:bodyPr>
            <a:normAutofit/>
          </a:bodyPr>
          <a:lstStyle/>
          <a:p>
            <a:pPr eaLnBrk="1" hangingPunct="1"/>
            <a:r>
              <a:rPr lang="en-US" dirty="0">
                <a:ea typeface="ＭＳ Ｐゴシック" pitchFamily="-111" charset="-128"/>
                <a:cs typeface="ＭＳ Ｐゴシック" pitchFamily="-111" charset="-128"/>
              </a:rPr>
              <a:t>can check to see if a substring exists in the string, the </a:t>
            </a:r>
            <a:r>
              <a:rPr lang="en-US" dirty="0">
                <a:solidFill>
                  <a:srgbClr val="000090"/>
                </a:solidFill>
                <a:latin typeface="Courier New" pitchFamily="-111" charset="0"/>
                <a:ea typeface="ＭＳ Ｐゴシック" pitchFamily="-111" charset="-128"/>
                <a:cs typeface="ＭＳ Ｐゴシック" pitchFamily="-111" charset="-128"/>
              </a:rPr>
              <a:t>in</a:t>
            </a:r>
            <a:r>
              <a:rPr lang="en-US" dirty="0">
                <a:ea typeface="ＭＳ Ｐゴシック" pitchFamily="-111" charset="-128"/>
                <a:cs typeface="ＭＳ Ｐゴシック" pitchFamily="-111" charset="-128"/>
              </a:rPr>
              <a:t> operator. Returns True or False</a:t>
            </a:r>
          </a:p>
          <a:p>
            <a:pPr eaLnBrk="1" hangingPunct="1">
              <a:buFont typeface="Wingdings" pitchFamily="-111" charset="2"/>
              <a:buNone/>
            </a:pPr>
            <a:r>
              <a:rPr lang="en-US" dirty="0">
                <a:latin typeface="Courier New" pitchFamily="-111" charset="0"/>
                <a:ea typeface="ＭＳ Ｐゴシック" pitchFamily="-111" charset="-128"/>
                <a:cs typeface="ＭＳ Ｐゴシック" pitchFamily="-111" charset="-128"/>
              </a:rPr>
              <a:t>word = </a:t>
            </a:r>
            <a:r>
              <a:rPr lang="fr-FR" dirty="0">
                <a:latin typeface="Courier New" pitchFamily="-111" charset="0"/>
                <a:ea typeface="ＭＳ Ｐゴシック" pitchFamily="-111" charset="-128"/>
                <a:cs typeface="ＭＳ Ｐゴシック" pitchFamily="-111" charset="-128"/>
              </a:rPr>
              <a:t>'</a:t>
            </a:r>
            <a:r>
              <a:rPr lang="en-US" dirty="0" err="1">
                <a:latin typeface="Courier New" pitchFamily="-111" charset="0"/>
                <a:ea typeface="ＭＳ Ｐゴシック" pitchFamily="-111" charset="-128"/>
                <a:cs typeface="ＭＳ Ｐゴシック" pitchFamily="-111" charset="-128"/>
              </a:rPr>
              <a:t>aabbccdd</a:t>
            </a:r>
            <a:r>
              <a:rPr lang="fr-FR" dirty="0">
                <a:latin typeface="Courier New" pitchFamily="-111" charset="0"/>
                <a:ea typeface="ＭＳ Ｐゴシック" pitchFamily="-111" charset="-128"/>
                <a:cs typeface="ＭＳ Ｐゴシック" pitchFamily="-111" charset="-128"/>
              </a:rPr>
              <a:t>'</a:t>
            </a:r>
            <a:endParaRPr lang="en-US" dirty="0">
              <a:latin typeface="Courier New" pitchFamily="-111" charset="0"/>
              <a:ea typeface="ＭＳ Ｐゴシック" pitchFamily="-111" charset="-128"/>
              <a:cs typeface="ＭＳ Ｐゴシック" pitchFamily="-111" charset="-128"/>
            </a:endParaRPr>
          </a:p>
          <a:p>
            <a:pPr>
              <a:buNone/>
            </a:pPr>
            <a:r>
              <a:rPr lang="fr-FR" dirty="0">
                <a:latin typeface="Courier New" pitchFamily="-111" charset="0"/>
                <a:ea typeface="ＭＳ Ｐゴシック" pitchFamily="-111" charset="-128"/>
                <a:cs typeface="ＭＳ Ｐゴシック" pitchFamily="-111" charset="-128"/>
              </a:rPr>
              <a:t>'</a:t>
            </a:r>
            <a:r>
              <a:rPr lang="en-US" dirty="0">
                <a:latin typeface="Courier New" pitchFamily="-111" charset="0"/>
                <a:ea typeface="ＭＳ Ｐゴシック" pitchFamily="-111" charset="-128"/>
                <a:cs typeface="ＭＳ Ｐゴシック" pitchFamily="-111" charset="-128"/>
              </a:rPr>
              <a:t>a</a:t>
            </a:r>
            <a:r>
              <a:rPr lang="fr-FR" dirty="0">
                <a:latin typeface="Courier New" pitchFamily="-111" charset="0"/>
                <a:ea typeface="ＭＳ Ｐゴシック" pitchFamily="-111" charset="-128"/>
                <a:cs typeface="ＭＳ Ｐゴシック" pitchFamily="-111" charset="-128"/>
              </a:rPr>
              <a:t>'</a:t>
            </a:r>
            <a:r>
              <a:rPr lang="en-US" dirty="0">
                <a:latin typeface="Courier New" pitchFamily="-111" charset="0"/>
                <a:ea typeface="ＭＳ Ｐゴシック" pitchFamily="-111" charset="-128"/>
                <a:cs typeface="ＭＳ Ｐゴシック" pitchFamily="-111" charset="-128"/>
              </a:rPr>
              <a:t> </a:t>
            </a:r>
            <a:r>
              <a:rPr lang="en-US" b="1" dirty="0">
                <a:latin typeface="Courier New" pitchFamily="-111" charset="0"/>
                <a:ea typeface="ＭＳ Ｐゴシック" pitchFamily="-111" charset="-128"/>
                <a:cs typeface="ＭＳ Ｐゴシック" pitchFamily="-111" charset="-128"/>
              </a:rPr>
              <a:t>in</a:t>
            </a:r>
            <a:r>
              <a:rPr lang="en-US" dirty="0">
                <a:latin typeface="Courier New" pitchFamily="-111" charset="0"/>
                <a:ea typeface="ＭＳ Ｐゴシック" pitchFamily="-111" charset="-128"/>
                <a:cs typeface="ＭＳ Ｐゴシック" pitchFamily="-111" charset="-128"/>
              </a:rPr>
              <a:t> word 	</a:t>
            </a:r>
            <a:r>
              <a:rPr lang="en-US" dirty="0">
                <a:latin typeface="Courier New" pitchFamily="-111" charset="0"/>
                <a:ea typeface="ＭＳ Ｐゴシック" pitchFamily="-111" charset="-128"/>
                <a:cs typeface="ＭＳ Ｐゴシック" pitchFamily="-111" charset="-128"/>
                <a:sym typeface="Symbol" pitchFamily="-111" charset="2"/>
              </a:rPr>
              <a:t> </a:t>
            </a:r>
            <a:r>
              <a:rPr lang="en-US" dirty="0">
                <a:latin typeface="Courier New" pitchFamily="-111" charset="0"/>
                <a:ea typeface="ＭＳ Ｐゴシック" pitchFamily="-111" charset="-128"/>
                <a:cs typeface="ＭＳ Ｐゴシック" pitchFamily="-111" charset="-128"/>
              </a:rPr>
              <a:t>True</a:t>
            </a:r>
          </a:p>
          <a:p>
            <a:pPr>
              <a:buNone/>
            </a:pPr>
            <a:r>
              <a:rPr lang="fr-FR" dirty="0">
                <a:latin typeface="Courier New" pitchFamily="-111" charset="0"/>
                <a:ea typeface="ＭＳ Ｐゴシック" pitchFamily="-111" charset="-128"/>
                <a:cs typeface="ＭＳ Ｐゴシック" pitchFamily="-111" charset="-128"/>
              </a:rPr>
              <a:t>'</a:t>
            </a:r>
            <a:r>
              <a:rPr lang="en-US" dirty="0" err="1">
                <a:latin typeface="Courier New" pitchFamily="-111" charset="0"/>
                <a:ea typeface="ＭＳ Ｐゴシック" pitchFamily="-111" charset="-128"/>
                <a:cs typeface="ＭＳ Ｐゴシック" pitchFamily="-111" charset="-128"/>
              </a:rPr>
              <a:t>abb</a:t>
            </a:r>
            <a:r>
              <a:rPr lang="fr-FR" dirty="0">
                <a:latin typeface="Courier New" pitchFamily="-111" charset="0"/>
                <a:ea typeface="ＭＳ Ｐゴシック" pitchFamily="-111" charset="-128"/>
                <a:cs typeface="ＭＳ Ｐゴシック" pitchFamily="-111" charset="-128"/>
              </a:rPr>
              <a:t>'</a:t>
            </a:r>
            <a:r>
              <a:rPr lang="en-US" dirty="0">
                <a:latin typeface="Courier New" pitchFamily="-111" charset="0"/>
                <a:ea typeface="ＭＳ Ｐゴシック" pitchFamily="-111" charset="-128"/>
                <a:cs typeface="ＭＳ Ｐゴシック" pitchFamily="-111" charset="-128"/>
              </a:rPr>
              <a:t> </a:t>
            </a:r>
            <a:r>
              <a:rPr lang="en-US" b="1" dirty="0">
                <a:latin typeface="Courier New" pitchFamily="-111" charset="0"/>
                <a:ea typeface="ＭＳ Ｐゴシック" pitchFamily="-111" charset="-128"/>
                <a:cs typeface="ＭＳ Ｐゴシック" pitchFamily="-111" charset="-128"/>
              </a:rPr>
              <a:t>in</a:t>
            </a:r>
            <a:r>
              <a:rPr lang="en-US" dirty="0">
                <a:latin typeface="Courier New" pitchFamily="-111" charset="0"/>
                <a:ea typeface="ＭＳ Ｐゴシック" pitchFamily="-111" charset="-128"/>
                <a:cs typeface="ＭＳ Ｐゴシック" pitchFamily="-111" charset="-128"/>
              </a:rPr>
              <a:t> word 	</a:t>
            </a:r>
            <a:r>
              <a:rPr lang="en-US" dirty="0">
                <a:latin typeface="Courier New" pitchFamily="-111" charset="0"/>
                <a:ea typeface="ＭＳ Ｐゴシック" pitchFamily="-111" charset="-128"/>
                <a:cs typeface="ＭＳ Ｐゴシック" pitchFamily="-111" charset="-128"/>
                <a:sym typeface="Symbol" pitchFamily="-111" charset="2"/>
              </a:rPr>
              <a:t> </a:t>
            </a:r>
            <a:r>
              <a:rPr lang="en-US" dirty="0">
                <a:latin typeface="Courier New" pitchFamily="-111" charset="0"/>
                <a:ea typeface="ＭＳ Ｐゴシック" pitchFamily="-111" charset="-128"/>
                <a:cs typeface="ＭＳ Ｐゴシック" pitchFamily="-111" charset="-128"/>
              </a:rPr>
              <a:t>True</a:t>
            </a:r>
          </a:p>
          <a:p>
            <a:pPr>
              <a:buNone/>
            </a:pPr>
            <a:r>
              <a:rPr lang="fr-FR" dirty="0">
                <a:latin typeface="Courier New" pitchFamily="-111" charset="0"/>
                <a:ea typeface="ＭＳ Ｐゴシック" pitchFamily="-111" charset="-128"/>
                <a:cs typeface="ＭＳ Ｐゴシック" pitchFamily="-111" charset="-128"/>
              </a:rPr>
              <a:t>'</a:t>
            </a:r>
            <a:r>
              <a:rPr lang="en-US" dirty="0">
                <a:latin typeface="Courier New" pitchFamily="-111" charset="0"/>
                <a:ea typeface="ＭＳ Ｐゴシック" pitchFamily="-111" charset="-128"/>
                <a:cs typeface="ＭＳ Ｐゴシック" pitchFamily="-111" charset="-128"/>
              </a:rPr>
              <a:t>x</a:t>
            </a:r>
            <a:r>
              <a:rPr lang="fr-FR" dirty="0">
                <a:latin typeface="Courier New" pitchFamily="-111" charset="0"/>
                <a:ea typeface="ＭＳ Ｐゴシック" pitchFamily="-111" charset="-128"/>
                <a:cs typeface="ＭＳ Ｐゴシック" pitchFamily="-111" charset="-128"/>
              </a:rPr>
              <a:t>'</a:t>
            </a:r>
            <a:r>
              <a:rPr lang="en-US" dirty="0">
                <a:latin typeface="Courier New" pitchFamily="-111" charset="0"/>
                <a:ea typeface="ＭＳ Ｐゴシック" pitchFamily="-111" charset="-128"/>
                <a:cs typeface="ＭＳ Ｐゴシック" pitchFamily="-111" charset="-128"/>
              </a:rPr>
              <a:t> </a:t>
            </a:r>
            <a:r>
              <a:rPr lang="en-US" b="1" dirty="0">
                <a:latin typeface="Courier New" pitchFamily="-111" charset="0"/>
                <a:ea typeface="ＭＳ Ｐゴシック" pitchFamily="-111" charset="-128"/>
                <a:cs typeface="ＭＳ Ｐゴシック" pitchFamily="-111" charset="-128"/>
              </a:rPr>
              <a:t>in</a:t>
            </a:r>
            <a:r>
              <a:rPr lang="en-US" dirty="0">
                <a:latin typeface="Courier New" pitchFamily="-111" charset="0"/>
                <a:ea typeface="ＭＳ Ｐゴシック" pitchFamily="-111" charset="-128"/>
                <a:cs typeface="ＭＳ Ｐゴシック" pitchFamily="-111" charset="-128"/>
              </a:rPr>
              <a:t> word 	</a:t>
            </a:r>
            <a:r>
              <a:rPr lang="en-US" dirty="0">
                <a:latin typeface="Courier New" pitchFamily="-111" charset="0"/>
                <a:ea typeface="ＭＳ Ｐゴシック" pitchFamily="-111" charset="-128"/>
                <a:cs typeface="ＭＳ Ｐゴシック" pitchFamily="-111" charset="-128"/>
                <a:sym typeface="Symbol" pitchFamily="-111" charset="2"/>
              </a:rPr>
              <a:t> </a:t>
            </a:r>
            <a:r>
              <a:rPr lang="en-US" dirty="0">
                <a:latin typeface="Courier New" pitchFamily="-111" charset="0"/>
                <a:ea typeface="ＭＳ Ｐゴシック" pitchFamily="-111" charset="-128"/>
                <a:cs typeface="ＭＳ Ｐゴシック" pitchFamily="-111" charset="-128"/>
              </a:rPr>
              <a:t>False</a:t>
            </a:r>
          </a:p>
          <a:p>
            <a:pPr>
              <a:buNone/>
            </a:pPr>
            <a:endParaRPr lang="en-US" dirty="0">
              <a:latin typeface="Courier New" pitchFamily="-111" charset="0"/>
              <a:ea typeface="ＭＳ Ｐゴシック" pitchFamily="-111" charset="-128"/>
              <a:cs typeface="ＭＳ Ｐゴシック" pitchFamily="-111" charset="-128"/>
            </a:endParaRPr>
          </a:p>
          <a:p>
            <a:r>
              <a:rPr lang="en-US" dirty="0">
                <a:ea typeface="ＭＳ Ｐゴシック" pitchFamily="-111" charset="-128"/>
                <a:cs typeface="ＭＳ Ｐゴシック" pitchFamily="-111" charset="-128"/>
              </a:rPr>
              <a:t>Don't use </a:t>
            </a:r>
            <a:r>
              <a:rPr lang="en-US" b="1" dirty="0">
                <a:latin typeface="Courier New" pitchFamily="-111" charset="0"/>
                <a:ea typeface="ＭＳ Ｐゴシック" pitchFamily="-111" charset="-128"/>
              </a:rPr>
              <a:t>in</a:t>
            </a:r>
            <a:r>
              <a:rPr lang="en-US" dirty="0">
                <a:ea typeface="ＭＳ Ｐゴシック" pitchFamily="-111" charset="-128"/>
                <a:cs typeface="ＭＳ Ｐゴシック" pitchFamily="-111" charset="-128"/>
              </a:rPr>
              <a:t> to compare for equality, use </a:t>
            </a:r>
            <a:r>
              <a:rPr lang="en-US" b="1" dirty="0">
                <a:latin typeface="Courier New" pitchFamily="-111" charset="0"/>
                <a:ea typeface="ＭＳ Ｐゴシック" pitchFamily="-111" charset="-128"/>
              </a:rPr>
              <a:t>==</a:t>
            </a:r>
            <a:br>
              <a:rPr lang="en-US" dirty="0">
                <a:ea typeface="ＭＳ Ｐゴシック" pitchFamily="-111" charset="-128"/>
                <a:cs typeface="ＭＳ Ｐゴシック" pitchFamily="-111" charset="-128"/>
              </a:rPr>
            </a:br>
            <a:r>
              <a:rPr lang="en-US" dirty="0">
                <a:ea typeface="ＭＳ Ｐゴシック" pitchFamily="-111" charset="-128"/>
                <a:cs typeface="ＭＳ Ｐゴシック" pitchFamily="-111" charset="-128"/>
              </a:rPr>
              <a:t>E.g. </a:t>
            </a:r>
            <a:r>
              <a:rPr lang="en-US" dirty="0">
                <a:latin typeface="Courier New" panose="02070309020205020404" pitchFamily="49" charset="0"/>
                <a:ea typeface="ＭＳ Ｐゴシック" pitchFamily="-111" charset="-128"/>
                <a:cs typeface="Courier New" panose="02070309020205020404" pitchFamily="49" charset="0"/>
              </a:rPr>
              <a:t>if </a:t>
            </a:r>
            <a:r>
              <a:rPr lang="en-US" dirty="0" err="1">
                <a:latin typeface="Courier New" panose="02070309020205020404" pitchFamily="49" charset="0"/>
                <a:ea typeface="ＭＳ Ｐゴシック" pitchFamily="-111" charset="-128"/>
                <a:cs typeface="Courier New" panose="02070309020205020404" pitchFamily="49" charset="0"/>
              </a:rPr>
              <a:t>user_entry</a:t>
            </a:r>
            <a:r>
              <a:rPr lang="en-US" dirty="0">
                <a:latin typeface="Courier New" panose="02070309020205020404" pitchFamily="49" charset="0"/>
                <a:ea typeface="ＭＳ Ｐゴシック" pitchFamily="-111" charset="-128"/>
                <a:cs typeface="Courier New" panose="02070309020205020404" pitchFamily="49" charset="0"/>
              </a:rPr>
              <a:t> == password</a:t>
            </a:r>
          </a:p>
        </p:txBody>
      </p:sp>
      <p:sp>
        <p:nvSpPr>
          <p:cNvPr id="2" name="Slide Number Placeholder 1"/>
          <p:cNvSpPr>
            <a:spLocks noGrp="1"/>
          </p:cNvSpPr>
          <p:nvPr>
            <p:ph type="sldNum" sz="quarter" idx="12"/>
          </p:nvPr>
        </p:nvSpPr>
        <p:spPr/>
        <p:txBody>
          <a:bodyPr/>
          <a:lstStyle/>
          <a:p>
            <a:fld id="{B7E84A10-CF9E-E142-AA5B-D4A548E7394F}" type="slidenum">
              <a:rPr lang="en-AU" smtClean="0"/>
              <a:t>19</a:t>
            </a:fld>
            <a:endParaRPr lang="en-AU"/>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Chapter 4</a:t>
            </a:r>
          </a:p>
        </p:txBody>
      </p:sp>
      <p:sp>
        <p:nvSpPr>
          <p:cNvPr id="3" name="Text Placeholder 2"/>
          <p:cNvSpPr>
            <a:spLocks noGrp="1"/>
          </p:cNvSpPr>
          <p:nvPr>
            <p:ph type="body" sz="quarter" idx="11"/>
          </p:nvPr>
        </p:nvSpPr>
        <p:spPr/>
        <p:txBody>
          <a:bodyPr/>
          <a:lstStyle/>
          <a:p>
            <a:r>
              <a:rPr lang="en-US" dirty="0"/>
              <a:t>Working with Strings</a:t>
            </a:r>
          </a:p>
        </p:txBody>
      </p:sp>
    </p:spTree>
    <p:extLst>
      <p:ext uri="{BB962C8B-B14F-4D97-AF65-F5344CB8AC3E}">
        <p14:creationId xmlns:p14="http://schemas.microsoft.com/office/powerpoint/2010/main" val="1432059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dirty="0">
                <a:ea typeface="ＭＳ Ｐゴシック" pitchFamily="-111" charset="-128"/>
                <a:cs typeface="ＭＳ Ｐゴシック" pitchFamily="-111" charset="-128"/>
              </a:rPr>
              <a:t>Strings are immutable</a:t>
            </a:r>
          </a:p>
        </p:txBody>
      </p:sp>
      <p:sp>
        <p:nvSpPr>
          <p:cNvPr id="46083" name="Rectangle 3"/>
          <p:cNvSpPr>
            <a:spLocks noGrp="1" noChangeArrowheads="1"/>
          </p:cNvSpPr>
          <p:nvPr>
            <p:ph idx="1"/>
          </p:nvPr>
        </p:nvSpPr>
        <p:spPr/>
        <p:txBody>
          <a:bodyPr/>
          <a:lstStyle/>
          <a:p>
            <a:pPr eaLnBrk="1" hangingPunct="1"/>
            <a:r>
              <a:rPr lang="en-US" dirty="0">
                <a:ea typeface="ＭＳ Ｐゴシック" pitchFamily="-111" charset="-128"/>
                <a:cs typeface="ＭＳ Ｐゴシック" pitchFamily="-111" charset="-128"/>
              </a:rPr>
              <a:t>You cannot change one once you make it:</a:t>
            </a:r>
          </a:p>
          <a:p>
            <a:pPr lvl="1"/>
            <a:r>
              <a:rPr lang="en-US" sz="2400" dirty="0">
                <a:solidFill>
                  <a:schemeClr val="tx2"/>
                </a:solidFill>
                <a:latin typeface="Courier New"/>
                <a:ea typeface="ＭＳ Ｐゴシック" pitchFamily="-111" charset="-128"/>
                <a:cs typeface="Courier New"/>
              </a:rPr>
              <a:t>word = </a:t>
            </a:r>
            <a:r>
              <a:rPr lang="fr-FR" sz="2400" dirty="0">
                <a:solidFill>
                  <a:schemeClr val="tx2"/>
                </a:solidFill>
                <a:latin typeface="Courier New"/>
                <a:ea typeface="ＭＳ Ｐゴシック" pitchFamily="-111" charset="-128"/>
                <a:cs typeface="Courier New"/>
              </a:rPr>
              <a:t>'</a:t>
            </a:r>
            <a:r>
              <a:rPr lang="en-US" sz="2400" dirty="0">
                <a:solidFill>
                  <a:schemeClr val="tx2"/>
                </a:solidFill>
                <a:latin typeface="Courier New"/>
                <a:ea typeface="ＭＳ Ｐゴシック" pitchFamily="-111" charset="-128"/>
                <a:cs typeface="Courier New"/>
              </a:rPr>
              <a:t>spam</a:t>
            </a:r>
            <a:r>
              <a:rPr lang="fr-FR" sz="2400" dirty="0">
                <a:solidFill>
                  <a:schemeClr val="tx2"/>
                </a:solidFill>
                <a:latin typeface="Courier New"/>
                <a:ea typeface="ＭＳ Ｐゴシック" pitchFamily="-111" charset="-128"/>
                <a:cs typeface="Courier New"/>
              </a:rPr>
              <a:t>'</a:t>
            </a:r>
            <a:endParaRPr lang="en-US" sz="2400" dirty="0">
              <a:solidFill>
                <a:schemeClr val="tx2"/>
              </a:solidFill>
              <a:latin typeface="Courier New"/>
              <a:ea typeface="ＭＳ Ｐゴシック" pitchFamily="-111" charset="-128"/>
              <a:cs typeface="Courier New"/>
            </a:endParaRPr>
          </a:p>
          <a:p>
            <a:pPr lvl="1"/>
            <a:r>
              <a:rPr lang="en-US" sz="2400" dirty="0">
                <a:solidFill>
                  <a:schemeClr val="tx2"/>
                </a:solidFill>
                <a:latin typeface="Courier New"/>
                <a:ea typeface="ＭＳ Ｐゴシック" pitchFamily="-111" charset="-128"/>
                <a:cs typeface="Courier New"/>
              </a:rPr>
              <a:t>word [1] = </a:t>
            </a:r>
            <a:r>
              <a:rPr lang="fr-FR" sz="2400" dirty="0">
                <a:solidFill>
                  <a:schemeClr val="tx2"/>
                </a:solidFill>
                <a:latin typeface="Courier New"/>
                <a:ea typeface="ＭＳ Ｐゴシック" pitchFamily="-111" charset="-128"/>
                <a:cs typeface="Courier New"/>
              </a:rPr>
              <a:t>'</a:t>
            </a:r>
            <a:r>
              <a:rPr lang="en-US" sz="2400" dirty="0">
                <a:solidFill>
                  <a:schemeClr val="tx2"/>
                </a:solidFill>
                <a:latin typeface="Courier New"/>
                <a:ea typeface="ＭＳ Ｐゴシック" pitchFamily="-111" charset="-128"/>
                <a:cs typeface="Courier New"/>
              </a:rPr>
              <a:t>l</a:t>
            </a:r>
            <a:r>
              <a:rPr lang="fr-FR" sz="2400" dirty="0">
                <a:solidFill>
                  <a:schemeClr val="tx2"/>
                </a:solidFill>
                <a:latin typeface="Courier New"/>
                <a:ea typeface="ＭＳ Ｐゴシック" pitchFamily="-111" charset="-128"/>
                <a:cs typeface="Courier New"/>
              </a:rPr>
              <a:t>'</a:t>
            </a:r>
            <a:r>
              <a:rPr lang="en-US" sz="2400" dirty="0">
                <a:solidFill>
                  <a:schemeClr val="accent6"/>
                </a:solidFill>
                <a:latin typeface="Courier New"/>
                <a:ea typeface="ＭＳ Ｐゴシック" pitchFamily="-111" charset="-128"/>
                <a:cs typeface="Courier New"/>
              </a:rPr>
              <a:t> </a:t>
            </a:r>
            <a:r>
              <a:rPr lang="en-US" sz="2400" dirty="0">
                <a:latin typeface="Courier New"/>
                <a:ea typeface="ＭＳ Ｐゴシック" pitchFamily="-111" charset="-128"/>
                <a:cs typeface="Courier New"/>
                <a:sym typeface="Wingdings"/>
              </a:rPr>
              <a:t> </a:t>
            </a:r>
            <a:r>
              <a:rPr lang="en-US" sz="2400" dirty="0">
                <a:latin typeface="Courier New"/>
                <a:ea typeface="ＭＳ Ｐゴシック" pitchFamily="-111" charset="-128"/>
                <a:cs typeface="Courier New"/>
              </a:rPr>
              <a:t>ERROR</a:t>
            </a:r>
          </a:p>
          <a:p>
            <a:pPr eaLnBrk="1" hangingPunct="1"/>
            <a:endParaRPr lang="en-US" dirty="0">
              <a:ea typeface="ＭＳ Ｐゴシック" pitchFamily="-111" charset="-128"/>
              <a:cs typeface="ＭＳ Ｐゴシック" pitchFamily="-111" charset="-128"/>
            </a:endParaRPr>
          </a:p>
          <a:p>
            <a:pPr eaLnBrk="1" hangingPunct="1"/>
            <a:r>
              <a:rPr lang="en-US" dirty="0">
                <a:ea typeface="ＭＳ Ｐゴシック" pitchFamily="-111" charset="-128"/>
                <a:cs typeface="ＭＳ Ｐゴシック" pitchFamily="-111" charset="-128"/>
              </a:rPr>
              <a:t>However, you can use it to make another string (copy it, slice it, etc.)</a:t>
            </a:r>
          </a:p>
          <a:p>
            <a:pPr lvl="1">
              <a:lnSpc>
                <a:spcPct val="80000"/>
              </a:lnSpc>
            </a:pPr>
            <a:r>
              <a:rPr lang="en-US" sz="2400" dirty="0" err="1">
                <a:solidFill>
                  <a:srgbClr val="2D2D8A"/>
                </a:solidFill>
                <a:latin typeface="Courier New"/>
                <a:ea typeface="ＭＳ Ｐゴシック" pitchFamily="-111" charset="-128"/>
                <a:cs typeface="Courier New"/>
              </a:rPr>
              <a:t>new_word</a:t>
            </a:r>
            <a:r>
              <a:rPr lang="en-US" sz="2400" dirty="0">
                <a:solidFill>
                  <a:srgbClr val="2D2D8A"/>
                </a:solidFill>
                <a:latin typeface="Courier New"/>
                <a:ea typeface="ＭＳ Ｐゴシック" pitchFamily="-111" charset="-128"/>
                <a:cs typeface="Courier New"/>
              </a:rPr>
              <a:t> = word[:1] + </a:t>
            </a:r>
            <a:r>
              <a:rPr lang="fr-FR" sz="2400" dirty="0">
                <a:solidFill>
                  <a:srgbClr val="2D2D8A"/>
                </a:solidFill>
                <a:latin typeface="Courier New"/>
                <a:ea typeface="ＭＳ Ｐゴシック" pitchFamily="-111" charset="-128"/>
                <a:cs typeface="Courier New"/>
              </a:rPr>
              <a:t>'</a:t>
            </a:r>
            <a:r>
              <a:rPr lang="en-US" sz="2400" dirty="0">
                <a:solidFill>
                  <a:srgbClr val="2D2D8A"/>
                </a:solidFill>
                <a:latin typeface="Courier New"/>
                <a:ea typeface="ＭＳ Ｐゴシック" pitchFamily="-111" charset="-128"/>
                <a:cs typeface="Courier New"/>
              </a:rPr>
              <a:t>l</a:t>
            </a:r>
            <a:r>
              <a:rPr lang="fr-FR" sz="2400" dirty="0">
                <a:solidFill>
                  <a:srgbClr val="2D2D8A"/>
                </a:solidFill>
                <a:latin typeface="Courier New"/>
                <a:ea typeface="ＭＳ Ｐゴシック" pitchFamily="-111" charset="-128"/>
                <a:cs typeface="Courier New"/>
              </a:rPr>
              <a:t>'</a:t>
            </a:r>
            <a:r>
              <a:rPr lang="en-US" sz="2400" dirty="0">
                <a:solidFill>
                  <a:srgbClr val="2D2D8A"/>
                </a:solidFill>
                <a:latin typeface="Courier New"/>
                <a:ea typeface="ＭＳ Ｐゴシック" pitchFamily="-111" charset="-128"/>
                <a:cs typeface="Courier New"/>
              </a:rPr>
              <a:t> + word[2:]</a:t>
            </a:r>
          </a:p>
          <a:p>
            <a:pPr lvl="1">
              <a:lnSpc>
                <a:spcPct val="80000"/>
              </a:lnSpc>
            </a:pPr>
            <a:r>
              <a:rPr lang="en-US" sz="2400" dirty="0">
                <a:solidFill>
                  <a:srgbClr val="2D2D8A"/>
                </a:solidFill>
                <a:latin typeface="Courier New"/>
                <a:ea typeface="ＭＳ Ｐゴシック" pitchFamily="-111" charset="-128"/>
                <a:cs typeface="Courier New"/>
              </a:rPr>
              <a:t>word 		</a:t>
            </a:r>
            <a:r>
              <a:rPr lang="en-US" sz="2400" dirty="0">
                <a:latin typeface="Courier New"/>
                <a:ea typeface="ＭＳ Ｐゴシック" pitchFamily="-111" charset="-128"/>
                <a:cs typeface="Courier New"/>
                <a:sym typeface="Wingdings"/>
              </a:rPr>
              <a:t></a:t>
            </a:r>
            <a:r>
              <a:rPr lang="en-US" sz="2400" dirty="0">
                <a:latin typeface="Courier New"/>
                <a:ea typeface="ＭＳ Ｐゴシック" pitchFamily="-111" charset="-128"/>
                <a:cs typeface="Courier New"/>
                <a:sym typeface="Symbol" pitchFamily="-111" charset="2"/>
              </a:rPr>
              <a:t> </a:t>
            </a:r>
            <a:r>
              <a:rPr lang="fr-FR" sz="2400" dirty="0">
                <a:latin typeface="Courier New"/>
                <a:ea typeface="ＭＳ Ｐゴシック" pitchFamily="-111" charset="-128"/>
                <a:cs typeface="Courier New"/>
              </a:rPr>
              <a:t>'</a:t>
            </a:r>
            <a:r>
              <a:rPr lang="en-US" sz="2400" dirty="0">
                <a:latin typeface="Courier New"/>
                <a:ea typeface="ＭＳ Ｐゴシック" pitchFamily="-111" charset="-128"/>
                <a:cs typeface="Courier New"/>
              </a:rPr>
              <a:t>spam</a:t>
            </a:r>
            <a:r>
              <a:rPr lang="fr-FR" sz="2400" dirty="0">
                <a:latin typeface="Courier New"/>
                <a:ea typeface="ＭＳ Ｐゴシック" pitchFamily="-111" charset="-128"/>
                <a:cs typeface="Courier New"/>
              </a:rPr>
              <a:t>'</a:t>
            </a:r>
            <a:endParaRPr lang="en-US" sz="2400" dirty="0">
              <a:latin typeface="Courier New"/>
              <a:ea typeface="ＭＳ Ｐゴシック" pitchFamily="-111" charset="-128"/>
              <a:cs typeface="Courier New"/>
            </a:endParaRPr>
          </a:p>
          <a:p>
            <a:pPr lvl="1">
              <a:lnSpc>
                <a:spcPct val="80000"/>
              </a:lnSpc>
            </a:pPr>
            <a:r>
              <a:rPr lang="en-US" sz="2400" dirty="0" err="1">
                <a:solidFill>
                  <a:srgbClr val="2D2D8A"/>
                </a:solidFill>
                <a:latin typeface="Courier New"/>
                <a:ea typeface="ＭＳ Ｐゴシック" pitchFamily="-111" charset="-128"/>
                <a:cs typeface="Courier New"/>
              </a:rPr>
              <a:t>new_word</a:t>
            </a:r>
            <a:r>
              <a:rPr lang="en-US" sz="2400" dirty="0">
                <a:solidFill>
                  <a:srgbClr val="2D2D8A"/>
                </a:solidFill>
                <a:latin typeface="Courier New"/>
                <a:ea typeface="ＭＳ Ｐゴシック" pitchFamily="-111" charset="-128"/>
                <a:cs typeface="Courier New"/>
              </a:rPr>
              <a:t> 	</a:t>
            </a:r>
            <a:r>
              <a:rPr lang="en-US" sz="2400" dirty="0">
                <a:latin typeface="Courier New"/>
                <a:ea typeface="ＭＳ Ｐゴシック" pitchFamily="-111" charset="-128"/>
                <a:cs typeface="Courier New"/>
                <a:sym typeface="Wingdings"/>
              </a:rPr>
              <a:t> </a:t>
            </a:r>
            <a:r>
              <a:rPr lang="fr-FR" sz="2400" dirty="0">
                <a:latin typeface="Courier New"/>
                <a:ea typeface="ＭＳ Ｐゴシック" pitchFamily="-111" charset="-128"/>
                <a:cs typeface="Courier New"/>
              </a:rPr>
              <a:t>'</a:t>
            </a:r>
            <a:r>
              <a:rPr lang="en-US" sz="2400" dirty="0">
                <a:latin typeface="Courier New"/>
                <a:ea typeface="ＭＳ Ｐゴシック" pitchFamily="-111" charset="-128"/>
                <a:cs typeface="Courier New"/>
              </a:rPr>
              <a:t>slam</a:t>
            </a:r>
            <a:r>
              <a:rPr lang="fr-FR" sz="2400" dirty="0">
                <a:latin typeface="Courier New"/>
                <a:ea typeface="ＭＳ Ｐゴシック" pitchFamily="-111" charset="-128"/>
                <a:cs typeface="Courier New"/>
              </a:rPr>
              <a:t>'</a:t>
            </a:r>
            <a:endParaRPr lang="en-US" sz="2400" dirty="0">
              <a:latin typeface="Courier New"/>
              <a:ea typeface="ＭＳ Ｐゴシック" pitchFamily="-111" charset="-128"/>
              <a:cs typeface="Courier New"/>
            </a:endParaRPr>
          </a:p>
          <a:p>
            <a:pPr eaLnBrk="1" hangingPunct="1"/>
            <a:endParaRPr lang="en-US" dirty="0">
              <a:ea typeface="ＭＳ Ｐゴシック" pitchFamily="-111" charset="-128"/>
              <a:cs typeface="ＭＳ Ｐゴシック" pitchFamily="-111" charset="-128"/>
            </a:endParaRPr>
          </a:p>
        </p:txBody>
      </p:sp>
      <p:pic>
        <p:nvPicPr>
          <p:cNvPr id="4" name="Picture 3" descr="Smiley.sv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8654" y="6270179"/>
            <a:ext cx="451296" cy="451296"/>
          </a:xfrm>
          <a:prstGeom prst="rect">
            <a:avLst/>
          </a:prstGeom>
        </p:spPr>
      </p:pic>
      <p:sp>
        <p:nvSpPr>
          <p:cNvPr id="2" name="Slide Number Placeholder 1"/>
          <p:cNvSpPr>
            <a:spLocks noGrp="1"/>
          </p:cNvSpPr>
          <p:nvPr>
            <p:ph type="sldNum" sz="quarter" idx="12"/>
          </p:nvPr>
        </p:nvSpPr>
        <p:spPr/>
        <p:txBody>
          <a:bodyPr/>
          <a:lstStyle/>
          <a:p>
            <a:fld id="{B7E84A10-CF9E-E142-AA5B-D4A548E7394F}" type="slidenum">
              <a:rPr lang="en-AU" smtClean="0"/>
              <a:t>20</a:t>
            </a:fld>
            <a:endParaRPr lang="en-AU"/>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String methods and functions</a:t>
            </a:r>
          </a:p>
        </p:txBody>
      </p:sp>
      <p:sp>
        <p:nvSpPr>
          <p:cNvPr id="6" name="Subtitle 5"/>
          <p:cNvSpPr>
            <a:spLocks noGrp="1"/>
          </p:cNvSpPr>
          <p:nvPr>
            <p:ph type="subTitle" idx="1"/>
          </p:nvPr>
        </p:nvSpPr>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first cut</a:t>
            </a:r>
          </a:p>
        </p:txBody>
      </p:sp>
      <p:sp>
        <p:nvSpPr>
          <p:cNvPr id="3" name="Content Placeholder 2"/>
          <p:cNvSpPr>
            <a:spLocks noGrp="1"/>
          </p:cNvSpPr>
          <p:nvPr>
            <p:ph idx="1"/>
          </p:nvPr>
        </p:nvSpPr>
        <p:spPr/>
        <p:txBody>
          <a:bodyPr/>
          <a:lstStyle/>
          <a:p>
            <a:r>
              <a:rPr lang="en-US" dirty="0"/>
              <a:t>A function is a part of a program that performs some operation. Its details are hidden (encapsulated); we only need to know about its interface (how to use it).</a:t>
            </a:r>
          </a:p>
          <a:p>
            <a:endParaRPr lang="en-US" dirty="0"/>
          </a:p>
          <a:p>
            <a:r>
              <a:rPr lang="en-US" dirty="0"/>
              <a:t>A function takes some number of inputs (arguments) and returns a value based on the arguments and the function</a:t>
            </a:r>
            <a:r>
              <a:rPr lang="fr-FR" dirty="0"/>
              <a:t>'</a:t>
            </a:r>
            <a:r>
              <a:rPr lang="en-US" dirty="0"/>
              <a:t>s operation.</a:t>
            </a:r>
          </a:p>
        </p:txBody>
      </p:sp>
      <p:sp>
        <p:nvSpPr>
          <p:cNvPr id="4" name="Slide Number Placeholder 3"/>
          <p:cNvSpPr>
            <a:spLocks noGrp="1"/>
          </p:cNvSpPr>
          <p:nvPr>
            <p:ph type="sldNum" sz="quarter" idx="12"/>
          </p:nvPr>
        </p:nvSpPr>
        <p:spPr/>
        <p:txBody>
          <a:bodyPr/>
          <a:lstStyle/>
          <a:p>
            <a:fld id="{B7E84A10-CF9E-E142-AA5B-D4A548E7394F}" type="slidenum">
              <a:rPr lang="en-AU" smtClean="0"/>
              <a:t>22</a:t>
            </a:fld>
            <a:endParaRPr lang="en-AU"/>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a:t>
            </a:r>
            <a:r>
              <a:rPr lang="en-US" dirty="0" err="1">
                <a:latin typeface="Courier New"/>
                <a:cs typeface="Courier New"/>
              </a:rPr>
              <a:t>len</a:t>
            </a:r>
            <a:endParaRPr lang="en-US" dirty="0">
              <a:latin typeface="Courier New"/>
              <a:cs typeface="Courier New"/>
            </a:endParaRPr>
          </a:p>
        </p:txBody>
      </p:sp>
      <p:sp>
        <p:nvSpPr>
          <p:cNvPr id="3" name="Content Placeholder 2"/>
          <p:cNvSpPr>
            <a:spLocks noGrp="1"/>
          </p:cNvSpPr>
          <p:nvPr>
            <p:ph idx="1"/>
          </p:nvPr>
        </p:nvSpPr>
        <p:spPr/>
        <p:txBody>
          <a:bodyPr/>
          <a:lstStyle/>
          <a:p>
            <a:r>
              <a:rPr lang="en-US" dirty="0"/>
              <a:t>The </a:t>
            </a:r>
            <a:r>
              <a:rPr lang="en-US" dirty="0" err="1">
                <a:solidFill>
                  <a:srgbClr val="2D2D8A"/>
                </a:solidFill>
                <a:latin typeface="Courier New"/>
                <a:cs typeface="Courier New"/>
              </a:rPr>
              <a:t>len</a:t>
            </a:r>
            <a:r>
              <a:rPr lang="en-US" dirty="0">
                <a:solidFill>
                  <a:srgbClr val="2D2D8A"/>
                </a:solidFill>
                <a:latin typeface="Courier New"/>
                <a:cs typeface="Courier New"/>
              </a:rPr>
              <a:t> </a:t>
            </a:r>
            <a:r>
              <a:rPr lang="en-US" dirty="0"/>
              <a:t>function takes as an argument a string or other sequence and returns an integer, the length of the item.</a:t>
            </a:r>
          </a:p>
          <a:p>
            <a:pPr>
              <a:buNone/>
            </a:pPr>
            <a:r>
              <a:rPr lang="en-US" dirty="0">
                <a:solidFill>
                  <a:srgbClr val="2D2D8A"/>
                </a:solidFill>
                <a:latin typeface="Courier New"/>
                <a:cs typeface="Courier New"/>
              </a:rPr>
              <a:t>word = </a:t>
            </a:r>
            <a:r>
              <a:rPr lang="fr-FR" dirty="0">
                <a:solidFill>
                  <a:srgbClr val="2D2D8A"/>
                </a:solidFill>
                <a:latin typeface="Courier New"/>
                <a:cs typeface="Courier New"/>
              </a:rPr>
              <a:t>'</a:t>
            </a:r>
            <a:r>
              <a:rPr lang="en-US" dirty="0">
                <a:solidFill>
                  <a:srgbClr val="2D2D8A"/>
                </a:solidFill>
                <a:latin typeface="Courier New"/>
                <a:cs typeface="Courier New"/>
              </a:rPr>
              <a:t>Hello World</a:t>
            </a:r>
            <a:r>
              <a:rPr lang="fr-FR" dirty="0">
                <a:solidFill>
                  <a:srgbClr val="2D2D8A"/>
                </a:solidFill>
                <a:latin typeface="Courier New"/>
                <a:cs typeface="Courier New"/>
              </a:rPr>
              <a:t>'</a:t>
            </a:r>
            <a:endParaRPr lang="en-US" dirty="0">
              <a:solidFill>
                <a:srgbClr val="2D2D8A"/>
              </a:solidFill>
              <a:latin typeface="Courier New"/>
              <a:cs typeface="Courier New"/>
            </a:endParaRPr>
          </a:p>
          <a:p>
            <a:pPr>
              <a:buNone/>
            </a:pPr>
            <a:r>
              <a:rPr lang="en-US" dirty="0" err="1">
                <a:solidFill>
                  <a:srgbClr val="2D2D8A"/>
                </a:solidFill>
                <a:latin typeface="Courier New"/>
                <a:cs typeface="Courier New"/>
              </a:rPr>
              <a:t>len</a:t>
            </a:r>
            <a:r>
              <a:rPr lang="en-US" dirty="0">
                <a:solidFill>
                  <a:srgbClr val="2D2D8A"/>
                </a:solidFill>
                <a:latin typeface="Courier New"/>
                <a:cs typeface="Courier New"/>
              </a:rPr>
              <a:t>(word) </a:t>
            </a:r>
            <a:r>
              <a:rPr lang="en-US" dirty="0">
                <a:latin typeface="Courier New" pitchFamily="-111" charset="0"/>
                <a:ea typeface="ＭＳ Ｐゴシック" pitchFamily="-111" charset="-128"/>
                <a:cs typeface="ＭＳ Ｐゴシック" pitchFamily="-111" charset="-128"/>
                <a:sym typeface="Symbol" pitchFamily="-111" charset="2"/>
              </a:rPr>
              <a:t> </a:t>
            </a:r>
            <a:r>
              <a:rPr lang="en-US" dirty="0">
                <a:latin typeface="Courier New"/>
                <a:ea typeface="ＭＳ Ｐゴシック" pitchFamily="-111" charset="-128"/>
                <a:cs typeface="Courier New"/>
                <a:sym typeface="Symbol" pitchFamily="-111" charset="2"/>
              </a:rPr>
              <a:t>11 </a:t>
            </a:r>
            <a:r>
              <a:rPr lang="en-US" dirty="0">
                <a:solidFill>
                  <a:srgbClr val="009999"/>
                </a:solidFill>
                <a:latin typeface="Courier New"/>
                <a:ea typeface="ＭＳ Ｐゴシック" pitchFamily="-111" charset="-128"/>
                <a:cs typeface="Courier New"/>
                <a:sym typeface="Symbol" pitchFamily="-111" charset="2"/>
              </a:rPr>
              <a:t># space is counted</a:t>
            </a:r>
            <a:endParaRPr lang="en-US" dirty="0">
              <a:solidFill>
                <a:srgbClr val="009999"/>
              </a:solidFill>
              <a:latin typeface="Courier New"/>
              <a:cs typeface="Courier New"/>
            </a:endParaRPr>
          </a:p>
        </p:txBody>
      </p:sp>
      <p:sp>
        <p:nvSpPr>
          <p:cNvPr id="4" name="Slide Number Placeholder 3"/>
          <p:cNvSpPr>
            <a:spLocks noGrp="1"/>
          </p:cNvSpPr>
          <p:nvPr>
            <p:ph type="sldNum" sz="quarter" idx="12"/>
          </p:nvPr>
        </p:nvSpPr>
        <p:spPr/>
        <p:txBody>
          <a:bodyPr/>
          <a:lstStyle/>
          <a:p>
            <a:fld id="{B7E84A10-CF9E-E142-AA5B-D4A548E7394F}" type="slidenum">
              <a:rPr lang="en-AU" smtClean="0"/>
              <a:t>23</a:t>
            </a:fld>
            <a:endParaRPr lang="en-AU"/>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a:t>
            </a:r>
          </a:p>
        </p:txBody>
      </p:sp>
      <p:sp>
        <p:nvSpPr>
          <p:cNvPr id="3" name="Content Placeholder 2"/>
          <p:cNvSpPr>
            <a:spLocks noGrp="1"/>
          </p:cNvSpPr>
          <p:nvPr>
            <p:ph idx="1"/>
          </p:nvPr>
        </p:nvSpPr>
        <p:spPr/>
        <p:txBody>
          <a:bodyPr/>
          <a:lstStyle/>
          <a:p>
            <a:r>
              <a:rPr lang="en-US" dirty="0"/>
              <a:t>a </a:t>
            </a:r>
            <a:r>
              <a:rPr lang="en-US" b="1" i="1" dirty="0"/>
              <a:t>method</a:t>
            </a:r>
            <a:r>
              <a:rPr lang="en-US" b="1" dirty="0"/>
              <a:t> </a:t>
            </a:r>
            <a:r>
              <a:rPr lang="en-US" dirty="0"/>
              <a:t>is a variation on a function</a:t>
            </a:r>
          </a:p>
          <a:p>
            <a:pPr lvl="1"/>
            <a:r>
              <a:rPr lang="en-US" dirty="0"/>
              <a:t>like a function, it represents a small program</a:t>
            </a:r>
          </a:p>
          <a:p>
            <a:pPr lvl="1"/>
            <a:r>
              <a:rPr lang="en-US" dirty="0"/>
              <a:t>like a function, it has input arguments and an output</a:t>
            </a:r>
          </a:p>
          <a:p>
            <a:r>
              <a:rPr lang="en-US" dirty="0"/>
              <a:t>Unlike a function, it is applied in the context of a particular </a:t>
            </a:r>
            <a:r>
              <a:rPr lang="en-US" i="1" dirty="0"/>
              <a:t>object</a:t>
            </a:r>
            <a:r>
              <a:rPr lang="en-US" dirty="0"/>
              <a:t>. </a:t>
            </a:r>
          </a:p>
          <a:p>
            <a:r>
              <a:rPr lang="en-US" dirty="0"/>
              <a:t>This is indicated by the </a:t>
            </a:r>
            <a:r>
              <a:rPr lang="en-US" i="1" dirty="0"/>
              <a:t>dot notation </a:t>
            </a:r>
            <a:r>
              <a:rPr lang="en-US" dirty="0"/>
              <a:t>invocation</a:t>
            </a:r>
          </a:p>
        </p:txBody>
      </p:sp>
      <p:sp>
        <p:nvSpPr>
          <p:cNvPr id="4" name="Slide Number Placeholder 3"/>
          <p:cNvSpPr>
            <a:spLocks noGrp="1"/>
          </p:cNvSpPr>
          <p:nvPr>
            <p:ph type="sldNum" sz="quarter" idx="12"/>
          </p:nvPr>
        </p:nvSpPr>
        <p:spPr/>
        <p:txBody>
          <a:bodyPr/>
          <a:lstStyle/>
          <a:p>
            <a:fld id="{B7E84A10-CF9E-E142-AA5B-D4A548E7394F}" type="slidenum">
              <a:rPr lang="en-AU" smtClean="0"/>
              <a:t>24</a:t>
            </a:fld>
            <a:endParaRPr lang="en-AU"/>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solidFill>
                  <a:srgbClr val="2D2D8A"/>
                </a:solidFill>
                <a:latin typeface="Courier New"/>
                <a:cs typeface="Courier New"/>
              </a:rPr>
              <a:t>upper </a:t>
            </a:r>
            <a:r>
              <a:rPr lang="en-US" dirty="0"/>
              <a:t>is the name of a method. It generates a new string that has all upper case characters of the string it was called with.</a:t>
            </a:r>
          </a:p>
          <a:p>
            <a:pPr>
              <a:buNone/>
            </a:pPr>
            <a:r>
              <a:rPr lang="en-US" sz="2800" dirty="0">
                <a:solidFill>
                  <a:schemeClr val="tx2"/>
                </a:solidFill>
                <a:latin typeface="Courier New"/>
                <a:cs typeface="Courier New"/>
              </a:rPr>
              <a:t>text = </a:t>
            </a:r>
            <a:r>
              <a:rPr lang="fr-FR" sz="2800" dirty="0">
                <a:solidFill>
                  <a:schemeClr val="tx2"/>
                </a:solidFill>
                <a:latin typeface="Courier New"/>
                <a:cs typeface="Courier New"/>
              </a:rPr>
              <a:t>'</a:t>
            </a:r>
            <a:r>
              <a:rPr lang="en-US" sz="2800" dirty="0">
                <a:solidFill>
                  <a:schemeClr val="tx2"/>
                </a:solidFill>
                <a:latin typeface="Courier New"/>
                <a:cs typeface="Courier New"/>
              </a:rPr>
              <a:t>Python Rules!</a:t>
            </a:r>
            <a:r>
              <a:rPr lang="fr-FR" sz="2800" dirty="0">
                <a:solidFill>
                  <a:schemeClr val="tx2"/>
                </a:solidFill>
                <a:latin typeface="Courier New"/>
                <a:cs typeface="Courier New"/>
              </a:rPr>
              <a:t>'</a:t>
            </a:r>
            <a:endParaRPr lang="en-US" sz="2800" dirty="0">
              <a:solidFill>
                <a:schemeClr val="tx2"/>
              </a:solidFill>
              <a:latin typeface="Courier New"/>
              <a:cs typeface="Courier New"/>
            </a:endParaRPr>
          </a:p>
          <a:p>
            <a:pPr>
              <a:buNone/>
            </a:pPr>
            <a:r>
              <a:rPr lang="en-US" sz="2800" dirty="0" err="1">
                <a:solidFill>
                  <a:schemeClr val="tx2"/>
                </a:solidFill>
                <a:latin typeface="Courier New"/>
                <a:cs typeface="Courier New"/>
              </a:rPr>
              <a:t>text.upper</a:t>
            </a:r>
            <a:r>
              <a:rPr lang="en-US" sz="2800" dirty="0">
                <a:solidFill>
                  <a:schemeClr val="tx2"/>
                </a:solidFill>
                <a:latin typeface="Courier New"/>
                <a:cs typeface="Courier New"/>
              </a:rPr>
              <a:t>()</a:t>
            </a:r>
            <a:r>
              <a:rPr lang="en-US" sz="2800" dirty="0">
                <a:solidFill>
                  <a:schemeClr val="accent6"/>
                </a:solidFill>
                <a:latin typeface="Courier New"/>
                <a:cs typeface="Courier New"/>
              </a:rPr>
              <a:t>  </a:t>
            </a:r>
            <a:r>
              <a:rPr lang="en-US" sz="2800" dirty="0">
                <a:latin typeface="Courier New"/>
                <a:ea typeface="ＭＳ Ｐゴシック" pitchFamily="-111" charset="-128"/>
                <a:cs typeface="Courier New"/>
                <a:sym typeface="Symbol" pitchFamily="-111" charset="2"/>
              </a:rPr>
              <a:t> </a:t>
            </a:r>
            <a:r>
              <a:rPr lang="fr-FR" sz="2800" dirty="0">
                <a:latin typeface="Courier New"/>
                <a:ea typeface="ＭＳ Ｐゴシック" pitchFamily="-111" charset="-128"/>
                <a:cs typeface="Courier New"/>
                <a:sym typeface="Symbol" pitchFamily="-111" charset="2"/>
              </a:rPr>
              <a:t>'</a:t>
            </a:r>
            <a:r>
              <a:rPr lang="en-US" sz="2800" dirty="0">
                <a:latin typeface="Courier New"/>
                <a:ea typeface="ＭＳ Ｐゴシック" pitchFamily="-111" charset="-128"/>
                <a:cs typeface="Courier New"/>
                <a:sym typeface="Symbol" pitchFamily="-111" charset="2"/>
              </a:rPr>
              <a:t>PYTHON RULES!</a:t>
            </a:r>
            <a:r>
              <a:rPr lang="fr-FR" sz="2800" dirty="0">
                <a:latin typeface="Courier New"/>
                <a:ea typeface="ＭＳ Ｐゴシック" pitchFamily="-111" charset="-128"/>
                <a:cs typeface="Courier New"/>
                <a:sym typeface="Symbol" pitchFamily="-111" charset="2"/>
              </a:rPr>
              <a:t>'</a:t>
            </a:r>
            <a:endParaRPr lang="en-US" sz="2800" dirty="0">
              <a:latin typeface="Courier New"/>
              <a:ea typeface="ＭＳ Ｐゴシック" pitchFamily="-111" charset="-128"/>
              <a:cs typeface="Courier New"/>
              <a:sym typeface="Symbol" pitchFamily="-111" charset="2"/>
            </a:endParaRPr>
          </a:p>
          <a:p>
            <a:r>
              <a:rPr lang="en-US" dirty="0">
                <a:latin typeface="Arial"/>
                <a:cs typeface="Arial"/>
              </a:rPr>
              <a:t>The </a:t>
            </a:r>
            <a:r>
              <a:rPr lang="en-US" dirty="0">
                <a:solidFill>
                  <a:srgbClr val="2D2D8A"/>
                </a:solidFill>
                <a:latin typeface="Courier New"/>
                <a:cs typeface="Courier New"/>
              </a:rPr>
              <a:t>upper()</a:t>
            </a:r>
            <a:r>
              <a:rPr lang="en-US" dirty="0">
                <a:latin typeface="Arial"/>
                <a:cs typeface="Arial"/>
              </a:rPr>
              <a:t> method was called in the context of </a:t>
            </a:r>
            <a:r>
              <a:rPr lang="en-US" dirty="0">
                <a:solidFill>
                  <a:schemeClr val="tx2"/>
                </a:solidFill>
                <a:latin typeface="Courier New"/>
                <a:cs typeface="Courier New"/>
              </a:rPr>
              <a:t>text</a:t>
            </a:r>
            <a:r>
              <a:rPr lang="en-US" dirty="0">
                <a:latin typeface="Arial"/>
                <a:cs typeface="Arial"/>
              </a:rPr>
              <a:t>, indicated by the dot between them.</a:t>
            </a:r>
          </a:p>
        </p:txBody>
      </p:sp>
      <p:sp>
        <p:nvSpPr>
          <p:cNvPr id="4" name="Slide Number Placeholder 3"/>
          <p:cNvSpPr>
            <a:spLocks noGrp="1"/>
          </p:cNvSpPr>
          <p:nvPr>
            <p:ph type="sldNum" sz="quarter" idx="12"/>
          </p:nvPr>
        </p:nvSpPr>
        <p:spPr/>
        <p:txBody>
          <a:bodyPr/>
          <a:lstStyle/>
          <a:p>
            <a:fld id="{B7E84A10-CF9E-E142-AA5B-D4A548E7394F}" type="slidenum">
              <a:rPr lang="en-AU" smtClean="0"/>
              <a:t>25</a:t>
            </a:fld>
            <a:endParaRPr lang="en-AU"/>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dot notation</a:t>
            </a:r>
          </a:p>
        </p:txBody>
      </p:sp>
      <p:sp>
        <p:nvSpPr>
          <p:cNvPr id="3" name="Content Placeholder 2"/>
          <p:cNvSpPr>
            <a:spLocks noGrp="1"/>
          </p:cNvSpPr>
          <p:nvPr>
            <p:ph idx="1"/>
          </p:nvPr>
        </p:nvSpPr>
        <p:spPr/>
        <p:txBody>
          <a:bodyPr/>
          <a:lstStyle/>
          <a:p>
            <a:r>
              <a:rPr lang="en-US" dirty="0"/>
              <a:t>in general, dot notation looks like:</a:t>
            </a:r>
          </a:p>
          <a:p>
            <a:pPr lvl="1"/>
            <a:r>
              <a:rPr lang="en-US" dirty="0" err="1">
                <a:latin typeface="Courier New"/>
                <a:cs typeface="Courier New"/>
              </a:rPr>
              <a:t>object.method</a:t>
            </a:r>
            <a:r>
              <a:rPr lang="en-US" dirty="0">
                <a:latin typeface="Courier New"/>
                <a:cs typeface="Courier New"/>
              </a:rPr>
              <a:t>(…)</a:t>
            </a:r>
          </a:p>
          <a:p>
            <a:r>
              <a:rPr lang="en-US" dirty="0"/>
              <a:t>It means that the object to the left of the dot is calling the method to the right of the dot that is associated with that object</a:t>
            </a:r>
            <a:r>
              <a:rPr lang="fr-FR" dirty="0"/>
              <a:t>'</a:t>
            </a:r>
            <a:r>
              <a:rPr lang="en-US" dirty="0"/>
              <a:t>s type.</a:t>
            </a:r>
          </a:p>
          <a:p>
            <a:r>
              <a:rPr lang="en-US" dirty="0"/>
              <a:t>The methods that can be called are tied to the type of the object calling it. Each type has different methods.</a:t>
            </a:r>
          </a:p>
        </p:txBody>
      </p:sp>
      <p:sp>
        <p:nvSpPr>
          <p:cNvPr id="4" name="Slide Number Placeholder 3"/>
          <p:cNvSpPr>
            <a:spLocks noGrp="1"/>
          </p:cNvSpPr>
          <p:nvPr>
            <p:ph type="sldNum" sz="quarter" idx="12"/>
          </p:nvPr>
        </p:nvSpPr>
        <p:spPr/>
        <p:txBody>
          <a:bodyPr/>
          <a:lstStyle/>
          <a:p>
            <a:fld id="{B7E84A10-CF9E-E142-AA5B-D4A548E7394F}" type="slidenum">
              <a:rPr lang="en-AU" smtClean="0"/>
              <a:t>26</a:t>
            </a:fld>
            <a:endParaRPr lang="en-AU"/>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dirty="0">
                <a:ea typeface="ＭＳ Ｐゴシック" pitchFamily="-111" charset="-128"/>
                <a:cs typeface="ＭＳ Ｐゴシック" pitchFamily="-111" charset="-128"/>
              </a:rPr>
              <a:t>find</a:t>
            </a:r>
          </a:p>
        </p:txBody>
      </p:sp>
      <p:sp>
        <p:nvSpPr>
          <p:cNvPr id="54275" name="Rectangle 3"/>
          <p:cNvSpPr>
            <a:spLocks noGrp="1" noChangeArrowheads="1"/>
          </p:cNvSpPr>
          <p:nvPr>
            <p:ph idx="1"/>
          </p:nvPr>
        </p:nvSpPr>
        <p:spPr/>
        <p:txBody>
          <a:bodyPr/>
          <a:lstStyle/>
          <a:p>
            <a:pPr marL="0" indent="0">
              <a:lnSpc>
                <a:spcPct val="90000"/>
              </a:lnSpc>
              <a:buNone/>
            </a:pPr>
            <a:r>
              <a:rPr lang="en-US" sz="2400" dirty="0">
                <a:solidFill>
                  <a:schemeClr val="tx2"/>
                </a:solidFill>
                <a:latin typeface="Courier New"/>
                <a:cs typeface="Courier New"/>
              </a:rPr>
              <a:t>word</a:t>
            </a:r>
            <a:r>
              <a:rPr lang="en-US" sz="2400" dirty="0">
                <a:solidFill>
                  <a:schemeClr val="tx2"/>
                </a:solidFill>
                <a:latin typeface="Courier New"/>
                <a:ea typeface="ＭＳ Ｐゴシック" pitchFamily="-111" charset="-128"/>
                <a:cs typeface="Courier New"/>
              </a:rPr>
              <a:t> = </a:t>
            </a:r>
            <a:r>
              <a:rPr lang="fr-FR" sz="2400" dirty="0">
                <a:solidFill>
                  <a:schemeClr val="tx2"/>
                </a:solidFill>
                <a:latin typeface="Courier New"/>
                <a:ea typeface="ＭＳ Ｐゴシック" pitchFamily="-111" charset="-128"/>
                <a:cs typeface="Courier New"/>
              </a:rPr>
              <a:t>'</a:t>
            </a:r>
            <a:r>
              <a:rPr lang="en-US" sz="2400" dirty="0">
                <a:solidFill>
                  <a:schemeClr val="tx2"/>
                </a:solidFill>
                <a:latin typeface="Courier New"/>
                <a:ea typeface="ＭＳ Ｐゴシック" pitchFamily="-111" charset="-128"/>
                <a:cs typeface="Courier New"/>
              </a:rPr>
              <a:t>hello</a:t>
            </a:r>
            <a:r>
              <a:rPr lang="fr-FR" sz="2400" dirty="0">
                <a:solidFill>
                  <a:schemeClr val="tx2"/>
                </a:solidFill>
                <a:latin typeface="Courier New"/>
                <a:ea typeface="ＭＳ Ｐゴシック" pitchFamily="-111" charset="-128"/>
                <a:cs typeface="Courier New"/>
              </a:rPr>
              <a:t>'</a:t>
            </a:r>
            <a:endParaRPr lang="en-US" sz="2400" dirty="0">
              <a:solidFill>
                <a:schemeClr val="tx2"/>
              </a:solidFill>
              <a:latin typeface="Courier New"/>
              <a:ea typeface="ＭＳ Ｐゴシック" pitchFamily="-111" charset="-128"/>
              <a:cs typeface="Courier New"/>
            </a:endParaRPr>
          </a:p>
          <a:p>
            <a:pPr marL="0" indent="0">
              <a:lnSpc>
                <a:spcPct val="90000"/>
              </a:lnSpc>
              <a:buNone/>
            </a:pPr>
            <a:r>
              <a:rPr lang="en-US" sz="2400" dirty="0" err="1">
                <a:solidFill>
                  <a:schemeClr val="tx2"/>
                </a:solidFill>
                <a:latin typeface="Courier New"/>
                <a:cs typeface="Courier New"/>
              </a:rPr>
              <a:t>word</a:t>
            </a:r>
            <a:r>
              <a:rPr lang="en-US" sz="2400" dirty="0" err="1">
                <a:solidFill>
                  <a:schemeClr val="tx2"/>
                </a:solidFill>
                <a:latin typeface="Courier New"/>
                <a:ea typeface="ＭＳ Ｐゴシック" pitchFamily="-111" charset="-128"/>
                <a:cs typeface="Courier New"/>
              </a:rPr>
              <a:t>.find</a:t>
            </a:r>
            <a:r>
              <a:rPr lang="en-US" sz="2400" dirty="0">
                <a:solidFill>
                  <a:schemeClr val="tx2"/>
                </a:solidFill>
                <a:latin typeface="Courier New"/>
                <a:ea typeface="ＭＳ Ｐゴシック" pitchFamily="-111" charset="-128"/>
                <a:cs typeface="Courier New"/>
              </a:rPr>
              <a:t>(</a:t>
            </a:r>
            <a:r>
              <a:rPr lang="fr-FR" sz="2400" dirty="0">
                <a:solidFill>
                  <a:schemeClr val="tx2"/>
                </a:solidFill>
                <a:latin typeface="Courier New"/>
                <a:ea typeface="ＭＳ Ｐゴシック" pitchFamily="-111" charset="-128"/>
                <a:cs typeface="Courier New"/>
              </a:rPr>
              <a:t>'</a:t>
            </a:r>
            <a:r>
              <a:rPr lang="en-US" sz="2400" dirty="0">
                <a:solidFill>
                  <a:schemeClr val="tx2"/>
                </a:solidFill>
                <a:latin typeface="Courier New"/>
                <a:ea typeface="ＭＳ Ｐゴシック" pitchFamily="-111" charset="-128"/>
                <a:cs typeface="Courier New"/>
              </a:rPr>
              <a:t>l</a:t>
            </a:r>
            <a:r>
              <a:rPr lang="fr-FR" sz="2400" dirty="0">
                <a:solidFill>
                  <a:schemeClr val="tx2"/>
                </a:solidFill>
                <a:latin typeface="Courier New"/>
                <a:ea typeface="ＭＳ Ｐゴシック" pitchFamily="-111" charset="-128"/>
                <a:cs typeface="Courier New"/>
              </a:rPr>
              <a:t>'</a:t>
            </a:r>
            <a:r>
              <a:rPr lang="en-US" sz="2400" dirty="0">
                <a:solidFill>
                  <a:schemeClr val="tx2"/>
                </a:solidFill>
                <a:latin typeface="Courier New"/>
                <a:ea typeface="ＭＳ Ｐゴシック" pitchFamily="-111" charset="-128"/>
                <a:cs typeface="Courier New"/>
              </a:rPr>
              <a:t>)</a:t>
            </a:r>
            <a:r>
              <a:rPr lang="en-US" sz="2400" dirty="0">
                <a:solidFill>
                  <a:schemeClr val="accent6"/>
                </a:solidFill>
                <a:latin typeface="Courier New"/>
                <a:ea typeface="ＭＳ Ｐゴシック" pitchFamily="-111" charset="-128"/>
                <a:cs typeface="Courier New"/>
              </a:rPr>
              <a:t>          </a:t>
            </a:r>
            <a:r>
              <a:rPr lang="en-US" sz="2400" dirty="0">
                <a:solidFill>
                  <a:schemeClr val="hlink"/>
                </a:solidFill>
                <a:ea typeface="ＭＳ Ｐゴシック" pitchFamily="-111" charset="-128"/>
                <a:cs typeface="ＭＳ Ｐゴシック" pitchFamily="-111" charset="-128"/>
              </a:rPr>
              <a:t># find index of </a:t>
            </a:r>
            <a:r>
              <a:rPr lang="fr-FR" sz="2400" dirty="0">
                <a:solidFill>
                  <a:schemeClr val="hlink"/>
                </a:solidFill>
                <a:ea typeface="ＭＳ Ｐゴシック" pitchFamily="-111" charset="-128"/>
                <a:cs typeface="ＭＳ Ｐゴシック" pitchFamily="-111" charset="-128"/>
              </a:rPr>
              <a:t>'</a:t>
            </a:r>
            <a:r>
              <a:rPr lang="en-US" sz="2400" dirty="0">
                <a:solidFill>
                  <a:schemeClr val="hlink"/>
                </a:solidFill>
                <a:ea typeface="ＭＳ Ｐゴシック" pitchFamily="-111" charset="-128"/>
                <a:cs typeface="ＭＳ Ｐゴシック" pitchFamily="-111" charset="-128"/>
              </a:rPr>
              <a:t>l</a:t>
            </a:r>
            <a:r>
              <a:rPr lang="fr-FR" sz="2400" dirty="0">
                <a:solidFill>
                  <a:schemeClr val="hlink"/>
                </a:solidFill>
                <a:ea typeface="ＭＳ Ｐゴシック" pitchFamily="-111" charset="-128"/>
                <a:cs typeface="ＭＳ Ｐゴシック" pitchFamily="-111" charset="-128"/>
              </a:rPr>
              <a:t>'</a:t>
            </a:r>
            <a:r>
              <a:rPr lang="en-US" sz="2400" dirty="0">
                <a:solidFill>
                  <a:schemeClr val="hlink"/>
                </a:solidFill>
                <a:ea typeface="ＭＳ Ｐゴシック" pitchFamily="-111" charset="-128"/>
                <a:cs typeface="ＭＳ Ｐゴシック" pitchFamily="-111" charset="-128"/>
              </a:rPr>
              <a:t> in </a:t>
            </a:r>
            <a:r>
              <a:rPr lang="en-US" sz="2400" dirty="0" err="1">
                <a:solidFill>
                  <a:schemeClr val="hlink"/>
                </a:solidFill>
                <a:ea typeface="ＭＳ Ｐゴシック" pitchFamily="-111" charset="-128"/>
                <a:cs typeface="ＭＳ Ｐゴシック" pitchFamily="-111" charset="-128"/>
              </a:rPr>
              <a:t>my_string</a:t>
            </a:r>
            <a:endParaRPr lang="en-US" sz="2400" dirty="0">
              <a:ea typeface="ＭＳ Ｐゴシック" pitchFamily="-111" charset="-128"/>
              <a:cs typeface="ＭＳ Ｐゴシック" pitchFamily="-111" charset="-128"/>
            </a:endParaRPr>
          </a:p>
          <a:p>
            <a:pPr marL="0" indent="0">
              <a:lnSpc>
                <a:spcPct val="90000"/>
              </a:lnSpc>
              <a:buNone/>
            </a:pPr>
            <a:r>
              <a:rPr lang="en-US" sz="2400" dirty="0">
                <a:solidFill>
                  <a:schemeClr val="hlink"/>
                </a:solidFill>
                <a:ea typeface="ＭＳ Ｐゴシック" pitchFamily="-111" charset="-128"/>
                <a:cs typeface="ＭＳ Ｐゴシック" pitchFamily="-111" charset="-128"/>
              </a:rPr>
              <a:t> </a:t>
            </a:r>
            <a:r>
              <a:rPr lang="en-US" sz="2400" dirty="0" err="1">
                <a:latin typeface="Courier New"/>
                <a:ea typeface="ＭＳ Ｐゴシック" pitchFamily="-111" charset="-128"/>
                <a:cs typeface="Courier New"/>
                <a:sym typeface="Symbol" pitchFamily="-111" charset="2"/>
              </a:rPr>
              <a:t></a:t>
            </a:r>
            <a:r>
              <a:rPr lang="en-US" sz="2400" dirty="0">
                <a:latin typeface="Courier New"/>
                <a:ea typeface="ＭＳ Ｐゴシック" pitchFamily="-111" charset="-128"/>
                <a:cs typeface="Courier New"/>
                <a:sym typeface="Symbol" pitchFamily="-111" charset="2"/>
              </a:rPr>
              <a:t> </a:t>
            </a:r>
            <a:r>
              <a:rPr lang="en-US" sz="2400" dirty="0">
                <a:solidFill>
                  <a:srgbClr val="000000"/>
                </a:solidFill>
                <a:ea typeface="ＭＳ Ｐゴシック" pitchFamily="-111" charset="-128"/>
                <a:cs typeface="ＭＳ Ｐゴシック" pitchFamily="-111" charset="-128"/>
              </a:rPr>
              <a:t>2</a:t>
            </a:r>
          </a:p>
          <a:p>
            <a:pPr marL="0" indent="0" eaLnBrk="1" hangingPunct="1">
              <a:lnSpc>
                <a:spcPct val="90000"/>
              </a:lnSpc>
            </a:pPr>
            <a:endParaRPr lang="en-US" sz="2400" dirty="0">
              <a:solidFill>
                <a:schemeClr val="hlink"/>
              </a:solidFill>
              <a:ea typeface="ＭＳ Ｐゴシック" pitchFamily="-111" charset="-128"/>
              <a:cs typeface="ＭＳ Ｐゴシック" pitchFamily="-111" charset="-128"/>
            </a:endParaRPr>
          </a:p>
          <a:p>
            <a:pPr marL="0" indent="0" eaLnBrk="1" hangingPunct="1">
              <a:lnSpc>
                <a:spcPct val="90000"/>
              </a:lnSpc>
            </a:pPr>
            <a:endParaRPr lang="en-US" sz="2400" dirty="0">
              <a:solidFill>
                <a:schemeClr val="hlink"/>
              </a:solidFill>
              <a:ea typeface="ＭＳ Ｐゴシック" pitchFamily="-111" charset="-128"/>
              <a:cs typeface="ＭＳ Ｐゴシック" pitchFamily="-111" charset="-128"/>
            </a:endParaRPr>
          </a:p>
          <a:p>
            <a:pPr marL="0" indent="0" eaLnBrk="1" hangingPunct="1">
              <a:lnSpc>
                <a:spcPct val="90000"/>
              </a:lnSpc>
              <a:buFont typeface="Wingdings" pitchFamily="-111" charset="2"/>
              <a:buNone/>
            </a:pPr>
            <a:r>
              <a:rPr lang="en-US" sz="2400" dirty="0">
                <a:ea typeface="ＭＳ Ｐゴシック" pitchFamily="-111" charset="-128"/>
                <a:cs typeface="ＭＳ Ｐゴシック" pitchFamily="-111" charset="-128"/>
              </a:rPr>
              <a:t>Note how the method </a:t>
            </a:r>
            <a:r>
              <a:rPr lang="en-US" sz="2400" dirty="0">
                <a:solidFill>
                  <a:schemeClr val="tx2"/>
                </a:solidFill>
                <a:latin typeface="Courier New"/>
                <a:cs typeface="Courier New"/>
              </a:rPr>
              <a:t>find</a:t>
            </a:r>
            <a:r>
              <a:rPr lang="en-US" sz="2400" dirty="0">
                <a:ea typeface="ＭＳ Ｐゴシック" pitchFamily="-111" charset="-128"/>
                <a:cs typeface="ＭＳ Ｐゴシック" pitchFamily="-111" charset="-128"/>
              </a:rPr>
              <a:t> operates on the string object, </a:t>
            </a:r>
            <a:r>
              <a:rPr lang="en-US" sz="2400" dirty="0">
                <a:solidFill>
                  <a:schemeClr val="tx2"/>
                </a:solidFill>
                <a:latin typeface="Courier New"/>
                <a:cs typeface="Courier New"/>
              </a:rPr>
              <a:t>word</a:t>
            </a:r>
            <a:r>
              <a:rPr lang="en-US" sz="2400" dirty="0">
                <a:ea typeface="ＭＳ Ｐゴシック" pitchFamily="-111" charset="-128"/>
                <a:cs typeface="ＭＳ Ｐゴシック" pitchFamily="-111" charset="-128"/>
              </a:rPr>
              <a:t>, and the two are associated by using the “dot” notation: </a:t>
            </a:r>
            <a:r>
              <a:rPr lang="en-US" sz="2400" dirty="0" err="1">
                <a:solidFill>
                  <a:schemeClr val="tx2"/>
                </a:solidFill>
                <a:latin typeface="Courier New"/>
                <a:cs typeface="Courier New"/>
              </a:rPr>
              <a:t>word.find</a:t>
            </a:r>
            <a:r>
              <a:rPr lang="en-US" sz="2400" dirty="0">
                <a:solidFill>
                  <a:schemeClr val="tx2"/>
                </a:solidFill>
                <a:latin typeface="Courier New"/>
                <a:cs typeface="Courier New"/>
              </a:rPr>
              <a:t>(</a:t>
            </a:r>
            <a:r>
              <a:rPr lang="fr-FR" sz="2400" dirty="0">
                <a:solidFill>
                  <a:schemeClr val="tx2"/>
                </a:solidFill>
                <a:latin typeface="Courier New"/>
                <a:cs typeface="Courier New"/>
              </a:rPr>
              <a:t>'</a:t>
            </a:r>
            <a:r>
              <a:rPr lang="en-US" sz="2400" dirty="0">
                <a:solidFill>
                  <a:schemeClr val="tx2"/>
                </a:solidFill>
                <a:latin typeface="Courier New"/>
                <a:cs typeface="Courier New"/>
              </a:rPr>
              <a:t>l</a:t>
            </a:r>
            <a:r>
              <a:rPr lang="fr-FR" sz="2400" dirty="0">
                <a:solidFill>
                  <a:schemeClr val="tx2"/>
                </a:solidFill>
                <a:latin typeface="Courier New"/>
                <a:cs typeface="Courier New"/>
              </a:rPr>
              <a:t>'</a:t>
            </a:r>
            <a:r>
              <a:rPr lang="en-US" sz="2400" dirty="0">
                <a:solidFill>
                  <a:schemeClr val="tx2"/>
                </a:solidFill>
                <a:latin typeface="Courier New"/>
                <a:cs typeface="Courier New"/>
              </a:rPr>
              <a:t>)</a:t>
            </a:r>
          </a:p>
          <a:p>
            <a:pPr marL="0" indent="0" eaLnBrk="1" hangingPunct="1">
              <a:lnSpc>
                <a:spcPct val="90000"/>
              </a:lnSpc>
              <a:buFont typeface="Wingdings" pitchFamily="-111" charset="2"/>
              <a:buNone/>
            </a:pPr>
            <a:endParaRPr lang="en-US" sz="2400" dirty="0">
              <a:ea typeface="ＭＳ Ｐゴシック" pitchFamily="-111" charset="-128"/>
              <a:cs typeface="ＭＳ Ｐゴシック" pitchFamily="-111" charset="-128"/>
            </a:endParaRPr>
          </a:p>
          <a:p>
            <a:pPr marL="0" indent="0" eaLnBrk="1" hangingPunct="1">
              <a:lnSpc>
                <a:spcPct val="90000"/>
              </a:lnSpc>
              <a:buFont typeface="Wingdings" pitchFamily="-111" charset="2"/>
              <a:buNone/>
            </a:pPr>
            <a:r>
              <a:rPr lang="en-US" sz="2400" dirty="0">
                <a:ea typeface="ＭＳ Ｐゴシック" pitchFamily="-111" charset="-128"/>
                <a:cs typeface="ＭＳ Ｐゴシック" pitchFamily="-111" charset="-128"/>
              </a:rPr>
              <a:t>Terminology: the thing in parenthesis, i.e. the </a:t>
            </a:r>
            <a:r>
              <a:rPr lang="fr-FR" sz="2400" dirty="0">
                <a:ea typeface="ＭＳ Ｐゴシック" pitchFamily="-111" charset="-128"/>
                <a:cs typeface="ＭＳ Ｐゴシック" pitchFamily="-111" charset="-128"/>
              </a:rPr>
              <a:t>'</a:t>
            </a:r>
            <a:r>
              <a:rPr lang="en-US" sz="2400" dirty="0">
                <a:ea typeface="ＭＳ Ｐゴシック" pitchFamily="-111" charset="-128"/>
                <a:cs typeface="ＭＳ Ｐゴシック" pitchFamily="-111" charset="-128"/>
              </a:rPr>
              <a:t>l</a:t>
            </a:r>
            <a:r>
              <a:rPr lang="fr-FR" sz="2400" dirty="0">
                <a:ea typeface="ＭＳ Ｐゴシック" pitchFamily="-111" charset="-128"/>
                <a:cs typeface="ＭＳ Ｐゴシック" pitchFamily="-111" charset="-128"/>
              </a:rPr>
              <a:t>'</a:t>
            </a:r>
            <a:r>
              <a:rPr lang="en-US" sz="2400" dirty="0">
                <a:ea typeface="ＭＳ Ｐゴシック" pitchFamily="-111" charset="-128"/>
                <a:cs typeface="ＭＳ Ｐゴシック" pitchFamily="-111" charset="-128"/>
              </a:rPr>
              <a:t> in this case, is called an </a:t>
            </a:r>
            <a:r>
              <a:rPr lang="en-US" sz="2400" b="1" u="sng" dirty="0">
                <a:ea typeface="ＭＳ Ｐゴシック" pitchFamily="-111" charset="-128"/>
                <a:cs typeface="ＭＳ Ｐゴシック" pitchFamily="-111" charset="-128"/>
              </a:rPr>
              <a:t>argument</a:t>
            </a:r>
            <a:r>
              <a:rPr lang="en-US" sz="2400" dirty="0">
                <a:ea typeface="ＭＳ Ｐゴシック" pitchFamily="-111" charset="-128"/>
                <a:cs typeface="ＭＳ Ｐゴシック" pitchFamily="-111" charset="-128"/>
              </a:rPr>
              <a:t>.</a:t>
            </a:r>
          </a:p>
        </p:txBody>
      </p:sp>
      <p:sp>
        <p:nvSpPr>
          <p:cNvPr id="2" name="Slide Number Placeholder 1"/>
          <p:cNvSpPr>
            <a:spLocks noGrp="1"/>
          </p:cNvSpPr>
          <p:nvPr>
            <p:ph type="sldNum" sz="quarter" idx="12"/>
          </p:nvPr>
        </p:nvSpPr>
        <p:spPr/>
        <p:txBody>
          <a:bodyPr/>
          <a:lstStyle/>
          <a:p>
            <a:fld id="{B7E84A10-CF9E-E142-AA5B-D4A548E7394F}" type="slidenum">
              <a:rPr lang="en-AU" smtClean="0"/>
              <a:t>27</a:t>
            </a:fld>
            <a:endParaRPr lang="en-AU"/>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Chaining methods</a:t>
            </a:r>
          </a:p>
        </p:txBody>
      </p:sp>
      <p:sp>
        <p:nvSpPr>
          <p:cNvPr id="3" name="Content Placeholder 2"/>
          <p:cNvSpPr>
            <a:spLocks noGrp="1"/>
          </p:cNvSpPr>
          <p:nvPr>
            <p:ph idx="1"/>
          </p:nvPr>
        </p:nvSpPr>
        <p:spPr/>
        <p:txBody>
          <a:bodyPr/>
          <a:lstStyle/>
          <a:p>
            <a:pPr>
              <a:buNone/>
            </a:pPr>
            <a:r>
              <a:rPr lang="en-US" dirty="0"/>
              <a:t>Methods can be chained together. </a:t>
            </a:r>
          </a:p>
          <a:p>
            <a:r>
              <a:rPr lang="en-US" dirty="0"/>
              <a:t>Perform first operation, yielding an object</a:t>
            </a:r>
          </a:p>
          <a:p>
            <a:r>
              <a:rPr lang="en-US" dirty="0"/>
              <a:t>Use the yielded object for the next method</a:t>
            </a:r>
          </a:p>
          <a:p>
            <a:pPr>
              <a:buNone/>
            </a:pPr>
            <a:r>
              <a:rPr lang="en-US" sz="2800" dirty="0" err="1">
                <a:solidFill>
                  <a:srgbClr val="2D2D8A"/>
                </a:solidFill>
                <a:latin typeface="Courier New"/>
                <a:cs typeface="Courier New"/>
              </a:rPr>
              <a:t>my_string</a:t>
            </a:r>
            <a:r>
              <a:rPr lang="en-US" sz="2800" dirty="0">
                <a:solidFill>
                  <a:srgbClr val="2D2D8A"/>
                </a:solidFill>
                <a:latin typeface="Courier New"/>
                <a:cs typeface="Courier New"/>
              </a:rPr>
              <a:t> = </a:t>
            </a:r>
            <a:r>
              <a:rPr lang="fr-FR" sz="2800" dirty="0">
                <a:solidFill>
                  <a:srgbClr val="2D2D8A"/>
                </a:solidFill>
                <a:latin typeface="Courier New"/>
                <a:cs typeface="Courier New"/>
              </a:rPr>
              <a:t>'</a:t>
            </a:r>
            <a:r>
              <a:rPr lang="en-US" sz="2800" dirty="0">
                <a:solidFill>
                  <a:srgbClr val="2D2D8A"/>
                </a:solidFill>
                <a:latin typeface="Courier New"/>
                <a:cs typeface="Courier New"/>
              </a:rPr>
              <a:t>Python Rules!</a:t>
            </a:r>
            <a:r>
              <a:rPr lang="fr-FR" sz="2800" dirty="0">
                <a:solidFill>
                  <a:srgbClr val="2D2D8A"/>
                </a:solidFill>
                <a:latin typeface="Courier New"/>
                <a:cs typeface="Courier New"/>
              </a:rPr>
              <a:t>'</a:t>
            </a:r>
            <a:endParaRPr lang="en-US" sz="2800" dirty="0">
              <a:solidFill>
                <a:srgbClr val="2D2D8A"/>
              </a:solidFill>
              <a:latin typeface="Courier New"/>
              <a:cs typeface="Courier New"/>
            </a:endParaRPr>
          </a:p>
          <a:p>
            <a:pPr>
              <a:buNone/>
            </a:pPr>
            <a:r>
              <a:rPr lang="en-US" sz="2800" dirty="0" err="1">
                <a:solidFill>
                  <a:srgbClr val="2D2D8A"/>
                </a:solidFill>
                <a:latin typeface="Courier New"/>
                <a:cs typeface="Courier New"/>
              </a:rPr>
              <a:t>my_string.upper</a:t>
            </a:r>
            <a:r>
              <a:rPr lang="en-US" sz="2800" dirty="0">
                <a:solidFill>
                  <a:srgbClr val="2D2D8A"/>
                </a:solidFill>
                <a:latin typeface="Courier New"/>
                <a:cs typeface="Courier New"/>
              </a:rPr>
              <a:t>() </a:t>
            </a:r>
            <a:r>
              <a:rPr lang="en-US" sz="2800" dirty="0">
                <a:solidFill>
                  <a:srgbClr val="2D2D8A"/>
                </a:solidFill>
                <a:latin typeface="Courier New"/>
                <a:ea typeface="ＭＳ Ｐゴシック" pitchFamily="-111" charset="-128"/>
                <a:cs typeface="Courier New"/>
                <a:sym typeface="Symbol" pitchFamily="-111" charset="2"/>
              </a:rPr>
              <a:t>  </a:t>
            </a:r>
            <a:r>
              <a:rPr lang="fr-FR" sz="2800" dirty="0">
                <a:solidFill>
                  <a:srgbClr val="2D2D8A"/>
                </a:solidFill>
                <a:latin typeface="Courier New"/>
                <a:ea typeface="ＭＳ Ｐゴシック" pitchFamily="-111" charset="-128"/>
                <a:cs typeface="Courier New"/>
                <a:sym typeface="Symbol" pitchFamily="-111" charset="2"/>
              </a:rPr>
              <a:t>'</a:t>
            </a:r>
            <a:r>
              <a:rPr lang="en-US" sz="2800" dirty="0">
                <a:solidFill>
                  <a:srgbClr val="2D2D8A"/>
                </a:solidFill>
                <a:latin typeface="Courier New"/>
                <a:ea typeface="ＭＳ Ｐゴシック" pitchFamily="-111" charset="-128"/>
                <a:cs typeface="Courier New"/>
                <a:sym typeface="Symbol" pitchFamily="-111" charset="2"/>
              </a:rPr>
              <a:t>PYTHON RULES!</a:t>
            </a:r>
            <a:r>
              <a:rPr lang="fr-FR" sz="2800" dirty="0">
                <a:solidFill>
                  <a:srgbClr val="2D2D8A"/>
                </a:solidFill>
                <a:latin typeface="Courier New"/>
                <a:ea typeface="ＭＳ Ｐゴシック" pitchFamily="-111" charset="-128"/>
                <a:cs typeface="Courier New"/>
                <a:sym typeface="Symbol" pitchFamily="-111" charset="2"/>
              </a:rPr>
              <a:t>'</a:t>
            </a:r>
            <a:endParaRPr lang="en-US" sz="2800" dirty="0">
              <a:solidFill>
                <a:srgbClr val="2D2D8A"/>
              </a:solidFill>
              <a:latin typeface="Courier New"/>
              <a:ea typeface="ＭＳ Ｐゴシック" pitchFamily="-111" charset="-128"/>
              <a:cs typeface="Courier New"/>
              <a:sym typeface="Symbol" pitchFamily="-111" charset="2"/>
            </a:endParaRPr>
          </a:p>
          <a:p>
            <a:pPr>
              <a:buNone/>
            </a:pPr>
            <a:r>
              <a:rPr lang="en-US" sz="2800" dirty="0" err="1">
                <a:solidFill>
                  <a:srgbClr val="2D2D8A"/>
                </a:solidFill>
                <a:latin typeface="Courier New"/>
                <a:ea typeface="ＭＳ Ｐゴシック" pitchFamily="-111" charset="-128"/>
                <a:cs typeface="Courier New"/>
                <a:sym typeface="Symbol" pitchFamily="-111" charset="2"/>
              </a:rPr>
              <a:t>my_string.upper</a:t>
            </a:r>
            <a:r>
              <a:rPr lang="en-US" sz="2800" dirty="0">
                <a:solidFill>
                  <a:srgbClr val="2D2D8A"/>
                </a:solidFill>
                <a:latin typeface="Courier New"/>
                <a:ea typeface="ＭＳ Ｐゴシック" pitchFamily="-111" charset="-128"/>
                <a:cs typeface="Courier New"/>
                <a:sym typeface="Symbol" pitchFamily="-111" charset="2"/>
              </a:rPr>
              <a:t>().find(</a:t>
            </a:r>
            <a:r>
              <a:rPr lang="fr-FR" sz="2800" dirty="0">
                <a:solidFill>
                  <a:srgbClr val="2D2D8A"/>
                </a:solidFill>
                <a:latin typeface="Courier New"/>
                <a:ea typeface="ＭＳ Ｐゴシック" pitchFamily="-111" charset="-128"/>
                <a:cs typeface="Courier New"/>
                <a:sym typeface="Symbol" pitchFamily="-111" charset="2"/>
              </a:rPr>
              <a:t>'</a:t>
            </a:r>
            <a:r>
              <a:rPr lang="en-US" sz="2800" dirty="0">
                <a:solidFill>
                  <a:srgbClr val="2D2D8A"/>
                </a:solidFill>
                <a:latin typeface="Courier New"/>
                <a:ea typeface="ＭＳ Ｐゴシック" pitchFamily="-111" charset="-128"/>
                <a:cs typeface="Courier New"/>
                <a:sym typeface="Symbol" pitchFamily="-111" charset="2"/>
              </a:rPr>
              <a:t>O</a:t>
            </a:r>
            <a:r>
              <a:rPr lang="fr-FR" sz="2800" dirty="0">
                <a:solidFill>
                  <a:srgbClr val="2D2D8A"/>
                </a:solidFill>
                <a:latin typeface="Courier New"/>
                <a:ea typeface="ＭＳ Ｐゴシック" pitchFamily="-111" charset="-128"/>
                <a:cs typeface="Courier New"/>
                <a:sym typeface="Symbol" pitchFamily="-111" charset="2"/>
              </a:rPr>
              <a:t>'</a:t>
            </a:r>
            <a:r>
              <a:rPr lang="en-US" sz="2800" dirty="0">
                <a:solidFill>
                  <a:srgbClr val="2D2D8A"/>
                </a:solidFill>
                <a:latin typeface="Courier New"/>
                <a:ea typeface="ＭＳ Ｐゴシック" pitchFamily="-111" charset="-128"/>
                <a:cs typeface="Courier New"/>
                <a:sym typeface="Symbol" pitchFamily="-111" charset="2"/>
              </a:rPr>
              <a:t>)</a:t>
            </a:r>
          </a:p>
          <a:p>
            <a:pPr>
              <a:buNone/>
            </a:pPr>
            <a:r>
              <a:rPr lang="en-US" sz="2800" dirty="0" err="1">
                <a:latin typeface="Courier New"/>
                <a:ea typeface="ＭＳ Ｐゴシック" pitchFamily="-111" charset="-128"/>
                <a:cs typeface="Courier New"/>
                <a:sym typeface="Symbol" pitchFamily="-111" charset="2"/>
              </a:rPr>
              <a:t></a:t>
            </a:r>
            <a:r>
              <a:rPr lang="en-US" sz="2800" dirty="0">
                <a:latin typeface="Courier New"/>
                <a:ea typeface="ＭＳ Ｐゴシック" pitchFamily="-111" charset="-128"/>
                <a:cs typeface="Courier New"/>
                <a:sym typeface="Symbol" pitchFamily="-111" charset="2"/>
              </a:rPr>
              <a:t> 4</a:t>
            </a:r>
            <a:endParaRPr lang="en-US" sz="2800" dirty="0">
              <a:solidFill>
                <a:srgbClr val="2D2D8A"/>
              </a:solidFill>
              <a:latin typeface="Courier New"/>
              <a:cs typeface="Courier New"/>
            </a:endParaRPr>
          </a:p>
        </p:txBody>
      </p:sp>
      <p:sp>
        <p:nvSpPr>
          <p:cNvPr id="4" name="Slide Number Placeholder 3"/>
          <p:cNvSpPr>
            <a:spLocks noGrp="1"/>
          </p:cNvSpPr>
          <p:nvPr>
            <p:ph type="sldNum" sz="quarter" idx="12"/>
          </p:nvPr>
        </p:nvSpPr>
        <p:spPr/>
        <p:txBody>
          <a:bodyPr/>
          <a:lstStyle/>
          <a:p>
            <a:fld id="{B7E84A10-CF9E-E142-AA5B-D4A548E7394F}" type="slidenum">
              <a:rPr lang="en-AU" smtClean="0"/>
              <a:t>28</a:t>
            </a:fld>
            <a:endParaRPr lang="en-AU"/>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you find out the methods?</a:t>
            </a:r>
          </a:p>
        </p:txBody>
      </p:sp>
      <p:sp>
        <p:nvSpPr>
          <p:cNvPr id="3" name="Content Placeholder 2"/>
          <p:cNvSpPr>
            <a:spLocks noGrp="1"/>
          </p:cNvSpPr>
          <p:nvPr>
            <p:ph idx="1"/>
          </p:nvPr>
        </p:nvSpPr>
        <p:spPr/>
        <p:txBody>
          <a:bodyPr/>
          <a:lstStyle/>
          <a:p>
            <a:r>
              <a:rPr lang="en-US" dirty="0"/>
              <a:t>You can use the IDE to find available methods for any type. You enter a variable of the type, followed by the</a:t>
            </a:r>
            <a:r>
              <a:rPr lang="en-US" dirty="0">
                <a:latin typeface="Courier New"/>
                <a:cs typeface="Courier New"/>
              </a:rPr>
              <a:t> </a:t>
            </a:r>
            <a:r>
              <a:rPr lang="fr-FR" dirty="0">
                <a:latin typeface="Courier New"/>
                <a:cs typeface="Courier New"/>
              </a:rPr>
              <a:t>'</a:t>
            </a:r>
            <a:r>
              <a:rPr lang="en-US" dirty="0">
                <a:latin typeface="Courier New"/>
                <a:cs typeface="Courier New"/>
              </a:rPr>
              <a:t>.</a:t>
            </a:r>
            <a:r>
              <a:rPr lang="fr-FR" dirty="0">
                <a:latin typeface="Courier New"/>
                <a:cs typeface="Courier New"/>
              </a:rPr>
              <a:t>'</a:t>
            </a:r>
            <a:r>
              <a:rPr lang="en-US" dirty="0">
                <a:latin typeface="Courier New"/>
                <a:cs typeface="Courier New"/>
              </a:rPr>
              <a:t> </a:t>
            </a:r>
            <a:r>
              <a:rPr lang="en-US" dirty="0"/>
              <a:t>(dot) and wait/tab.</a:t>
            </a:r>
          </a:p>
          <a:p>
            <a:r>
              <a:rPr lang="en-US" dirty="0"/>
              <a:t>Remember, methods match with a type. </a:t>
            </a:r>
            <a:br>
              <a:rPr lang="en-US" dirty="0"/>
            </a:br>
            <a:r>
              <a:rPr lang="en-US" dirty="0"/>
              <a:t>Different types have different methods.</a:t>
            </a:r>
          </a:p>
          <a:p>
            <a:r>
              <a:rPr lang="en-US" dirty="0"/>
              <a:t>If you type a method name, the IDE will remind you of the needed and optional arguments.</a:t>
            </a:r>
          </a:p>
        </p:txBody>
      </p:sp>
      <p:sp>
        <p:nvSpPr>
          <p:cNvPr id="4" name="Slide Number Placeholder 3"/>
          <p:cNvSpPr>
            <a:spLocks noGrp="1"/>
          </p:cNvSpPr>
          <p:nvPr>
            <p:ph type="sldNum" sz="quarter" idx="12"/>
          </p:nvPr>
        </p:nvSpPr>
        <p:spPr/>
        <p:txBody>
          <a:bodyPr/>
          <a:lstStyle/>
          <a:p>
            <a:fld id="{B7E84A10-CF9E-E142-AA5B-D4A548E7394F}" type="slidenum">
              <a:rPr lang="en-AU" smtClean="0"/>
              <a:t>29</a:t>
            </a:fld>
            <a:endParaRPr lang="en-AU"/>
          </a:p>
        </p:txBody>
      </p:sp>
      <p:pic>
        <p:nvPicPr>
          <p:cNvPr id="7" name="Picture 6">
            <a:extLst>
              <a:ext uri="{FF2B5EF4-FFF2-40B4-BE49-F238E27FC236}">
                <a16:creationId xmlns:a16="http://schemas.microsoft.com/office/drawing/2014/main" id="{C0BA783D-631F-CF4D-8375-53E800F1B5F1}"/>
              </a:ext>
            </a:extLst>
          </p:cNvPr>
          <p:cNvPicPr>
            <a:picLocks noChangeAspect="1"/>
          </p:cNvPicPr>
          <p:nvPr/>
        </p:nvPicPr>
        <p:blipFill>
          <a:blip r:embed="rId3"/>
          <a:stretch>
            <a:fillRect/>
          </a:stretch>
        </p:blipFill>
        <p:spPr>
          <a:xfrm>
            <a:off x="3712792" y="2667000"/>
            <a:ext cx="5323703" cy="4191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a:ea typeface="ＭＳ Ｐゴシック" pitchFamily="-111" charset="-128"/>
                <a:cs typeface="ＭＳ Ｐゴシック" pitchFamily="-111" charset="-128"/>
              </a:rPr>
              <a:t>Sequence of characters</a:t>
            </a:r>
          </a:p>
        </p:txBody>
      </p:sp>
      <p:sp>
        <p:nvSpPr>
          <p:cNvPr id="18435" name="Rectangle 3"/>
          <p:cNvSpPr>
            <a:spLocks noGrp="1" noChangeArrowheads="1"/>
          </p:cNvSpPr>
          <p:nvPr>
            <p:ph idx="1"/>
          </p:nvPr>
        </p:nvSpPr>
        <p:spPr/>
        <p:txBody>
          <a:bodyPr/>
          <a:lstStyle/>
          <a:p>
            <a:pPr eaLnBrk="1" hangingPunct="1"/>
            <a:r>
              <a:rPr lang="en-US" dirty="0">
                <a:ea typeface="ＭＳ Ｐゴシック" pitchFamily="-111" charset="-128"/>
                <a:cs typeface="ＭＳ Ｐゴシック" pitchFamily="-111" charset="-128"/>
              </a:rPr>
              <a:t>Strings are sequencer of characters.</a:t>
            </a:r>
          </a:p>
          <a:p>
            <a:pPr eaLnBrk="1" hangingPunct="1"/>
            <a:r>
              <a:rPr lang="en-US" dirty="0">
                <a:ea typeface="ＭＳ Ｐゴシック" pitchFamily="-111" charset="-128"/>
                <a:cs typeface="ＭＳ Ｐゴシック" pitchFamily="-111" charset="-128"/>
              </a:rPr>
              <a:t>A string is indicated between </a:t>
            </a:r>
            <a:r>
              <a:rPr lang="fr-FR" dirty="0">
                <a:solidFill>
                  <a:srgbClr val="660066"/>
                </a:solidFill>
                <a:latin typeface="Courier New"/>
                <a:ea typeface="ＭＳ Ｐゴシック" pitchFamily="-111" charset="-128"/>
                <a:cs typeface="Courier New"/>
              </a:rPr>
              <a:t>'</a:t>
            </a:r>
            <a:r>
              <a:rPr lang="en-US" dirty="0">
                <a:solidFill>
                  <a:srgbClr val="660066"/>
                </a:solidFill>
                <a:latin typeface="Courier New"/>
                <a:ea typeface="ＭＳ Ｐゴシック" pitchFamily="-111" charset="-128"/>
                <a:cs typeface="Courier New"/>
              </a:rPr>
              <a:t> </a:t>
            </a:r>
            <a:r>
              <a:rPr lang="fr-FR" dirty="0">
                <a:solidFill>
                  <a:srgbClr val="660066"/>
                </a:solidFill>
                <a:latin typeface="Courier New"/>
                <a:ea typeface="ＭＳ Ｐゴシック" pitchFamily="-111" charset="-128"/>
                <a:cs typeface="Courier New"/>
              </a:rPr>
              <a:t>'</a:t>
            </a:r>
            <a:r>
              <a:rPr lang="en-US" dirty="0">
                <a:solidFill>
                  <a:srgbClr val="660066"/>
                </a:solidFill>
                <a:latin typeface="Courier New"/>
                <a:ea typeface="ＭＳ Ｐゴシック" pitchFamily="-111" charset="-128"/>
                <a:cs typeface="Courier New"/>
              </a:rPr>
              <a:t> </a:t>
            </a:r>
            <a:r>
              <a:rPr lang="en-US" dirty="0">
                <a:ea typeface="ＭＳ Ｐゴシック" pitchFamily="-111" charset="-128"/>
                <a:cs typeface="ＭＳ Ｐゴシック" pitchFamily="-111" charset="-128"/>
              </a:rPr>
              <a:t>or </a:t>
            </a:r>
            <a:r>
              <a:rPr lang="en-US" dirty="0">
                <a:solidFill>
                  <a:srgbClr val="660066"/>
                </a:solidFill>
                <a:latin typeface="Courier New"/>
                <a:ea typeface="ＭＳ Ｐゴシック" pitchFamily="-111" charset="-128"/>
                <a:cs typeface="Courier New"/>
              </a:rPr>
              <a:t>" "</a:t>
            </a:r>
          </a:p>
          <a:p>
            <a:pPr eaLnBrk="1" hangingPunct="1"/>
            <a:r>
              <a:rPr lang="en-US" dirty="0">
                <a:ea typeface="ＭＳ Ｐゴシック" pitchFamily="-111" charset="-128"/>
                <a:cs typeface="ＭＳ Ｐゴシック" pitchFamily="-111" charset="-128"/>
              </a:rPr>
              <a:t>It doesn't matter which you use, but:</a:t>
            </a:r>
          </a:p>
          <a:p>
            <a:pPr marL="0" indent="0" eaLnBrk="1" hangingPunct="1">
              <a:buNone/>
            </a:pPr>
            <a:endParaRPr lang="en-US" dirty="0">
              <a:ea typeface="ＭＳ Ｐゴシック" pitchFamily="-111" charset="-128"/>
              <a:cs typeface="ＭＳ Ｐゴシック" pitchFamily="-111" charset="-128"/>
            </a:endParaRPr>
          </a:p>
          <a:p>
            <a:pPr marL="0" indent="0">
              <a:buNone/>
            </a:pPr>
            <a:r>
              <a:rPr lang="en-AU" dirty="0">
                <a:latin typeface="Consolas" panose="020B0609020204030204" pitchFamily="49" charset="0"/>
                <a:cs typeface="Consolas" panose="020B0609020204030204" pitchFamily="49" charset="0"/>
              </a:rPr>
              <a:t>s = </a:t>
            </a:r>
            <a:r>
              <a:rPr lang="en-AU" b="1" dirty="0">
                <a:solidFill>
                  <a:srgbClr val="008080"/>
                </a:solidFill>
                <a:latin typeface="Consolas" panose="020B0609020204030204" pitchFamily="49" charset="0"/>
                <a:cs typeface="Consolas" panose="020B0609020204030204" pitchFamily="49" charset="0"/>
              </a:rPr>
              <a:t>"This isn't not good"</a:t>
            </a:r>
            <a:br>
              <a:rPr lang="en-AU" b="1" dirty="0">
                <a:solidFill>
                  <a:srgbClr val="00808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s = </a:t>
            </a:r>
            <a:r>
              <a:rPr lang="en-AU" b="1" dirty="0">
                <a:solidFill>
                  <a:srgbClr val="008080"/>
                </a:solidFill>
                <a:latin typeface="Consolas" panose="020B0609020204030204" pitchFamily="49" charset="0"/>
                <a:cs typeface="Consolas" panose="020B0609020204030204" pitchFamily="49" charset="0"/>
              </a:rPr>
              <a:t>'This "is" good too!'</a:t>
            </a:r>
            <a:br>
              <a:rPr lang="en-AU" b="1" dirty="0">
                <a:solidFill>
                  <a:srgbClr val="008080"/>
                </a:solidFill>
                <a:latin typeface="Consolas" panose="020B0609020204030204" pitchFamily="49" charset="0"/>
                <a:cs typeface="Consolas" panose="020B0609020204030204" pitchFamily="49" charset="0"/>
              </a:rPr>
            </a:br>
            <a:endParaRPr lang="en-US" dirty="0">
              <a:latin typeface="Consolas" panose="020B0609020204030204" pitchFamily="49" charset="0"/>
              <a:ea typeface="ＭＳ Ｐゴシック" pitchFamily="-111" charset="-128"/>
              <a:cs typeface="Consolas" panose="020B0609020204030204" pitchFamily="49" charset="0"/>
            </a:endParaRPr>
          </a:p>
        </p:txBody>
      </p:sp>
      <p:sp>
        <p:nvSpPr>
          <p:cNvPr id="2" name="Slide Number Placeholder 1"/>
          <p:cNvSpPr>
            <a:spLocks noGrp="1"/>
          </p:cNvSpPr>
          <p:nvPr>
            <p:ph type="sldNum" sz="quarter" idx="12"/>
          </p:nvPr>
        </p:nvSpPr>
        <p:spPr/>
        <p:txBody>
          <a:bodyPr/>
          <a:lstStyle/>
          <a:p>
            <a:fld id="{B7E84A10-CF9E-E142-AA5B-D4A548E7394F}" type="slidenum">
              <a:rPr lang="en-AU" smtClean="0"/>
              <a:t>3</a:t>
            </a:fld>
            <a:endParaRPr lang="en-AU"/>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stretch>
            <a:fillRect/>
          </a:stretch>
        </p:blipFill>
        <p:spPr>
          <a:xfrm>
            <a:off x="304800" y="685800"/>
            <a:ext cx="8229600" cy="6022780"/>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457200" y="274633"/>
            <a:ext cx="7378799" cy="1236299"/>
          </a:xfrm>
          <a:prstGeom prst="rect">
            <a:avLst/>
          </a:prstGeom>
        </p:spPr>
        <p:txBody>
          <a:bodyPr lIns="68575" tIns="68575" rIns="68575" bIns="68575" anchor="ctr" anchorCtr="0">
            <a:noAutofit/>
          </a:bodyPr>
          <a:lstStyle/>
          <a:p>
            <a:pPr lvl="0" algn="l" rtl="0">
              <a:spcBef>
                <a:spcPts val="0"/>
              </a:spcBef>
              <a:buNone/>
            </a:pPr>
            <a:r>
              <a:rPr lang="en" sz="3600" dirty="0">
                <a:latin typeface="Calibri"/>
                <a:ea typeface="Calibri"/>
                <a:cs typeface="Calibri"/>
                <a:sym typeface="Calibri"/>
              </a:rPr>
              <a:t>String methods - changing case</a:t>
            </a:r>
          </a:p>
        </p:txBody>
      </p:sp>
      <p:sp>
        <p:nvSpPr>
          <p:cNvPr id="201" name="Shape 201"/>
          <p:cNvSpPr txBox="1">
            <a:spLocks noGrp="1"/>
          </p:cNvSpPr>
          <p:nvPr>
            <p:ph type="body" idx="1"/>
          </p:nvPr>
        </p:nvSpPr>
        <p:spPr>
          <a:xfrm>
            <a:off x="457200" y="1788533"/>
            <a:ext cx="8310600" cy="4668900"/>
          </a:xfrm>
          <a:prstGeom prst="rect">
            <a:avLst/>
          </a:prstGeom>
        </p:spPr>
        <p:txBody>
          <a:bodyPr lIns="68575" tIns="68575" rIns="68575" bIns="68575" anchor="t" anchorCtr="0">
            <a:noAutofit/>
          </a:bodyPr>
          <a:lstStyle/>
          <a:p>
            <a:pPr marL="457200" marR="0" lvl="0" indent="-381000" algn="l" rtl="0">
              <a:lnSpc>
                <a:spcPct val="100000"/>
              </a:lnSpc>
              <a:spcBef>
                <a:spcPts val="500"/>
              </a:spcBef>
              <a:spcAft>
                <a:spcPts val="0"/>
              </a:spcAft>
              <a:buSzPct val="100000"/>
            </a:pPr>
            <a:r>
              <a:rPr lang="en" sz="2400" dirty="0"/>
              <a:t>upper, lower, title, swapcase</a:t>
            </a:r>
          </a:p>
          <a:p>
            <a:pPr marL="457200" marR="0" lvl="0" indent="-381000" algn="l" rtl="0">
              <a:lnSpc>
                <a:spcPct val="100000"/>
              </a:lnSpc>
              <a:spcBef>
                <a:spcPts val="500"/>
              </a:spcBef>
              <a:spcAft>
                <a:spcPts val="0"/>
              </a:spcAft>
              <a:buSzPct val="100000"/>
            </a:pPr>
            <a:r>
              <a:rPr lang="en" sz="2400" dirty="0"/>
              <a:t>Example:</a:t>
            </a:r>
          </a:p>
          <a:p>
            <a:pPr marL="914400" marR="0" lvl="0" indent="0" algn="l" rtl="0">
              <a:lnSpc>
                <a:spcPct val="100000"/>
              </a:lnSpc>
              <a:spcBef>
                <a:spcPts val="500"/>
              </a:spcBef>
              <a:spcAft>
                <a:spcPts val="0"/>
              </a:spcAft>
              <a:buNone/>
            </a:pPr>
            <a:r>
              <a:rPr lang="en" sz="2400" dirty="0">
                <a:latin typeface="Consolas"/>
                <a:ea typeface="Consolas"/>
                <a:cs typeface="Consolas"/>
                <a:sym typeface="Consolas"/>
              </a:rPr>
              <a:t>&gt;&gt;&gt; s = "Hello world"</a:t>
            </a:r>
          </a:p>
          <a:p>
            <a:pPr marL="914400" marR="0" lvl="0" indent="0" algn="l" rtl="0">
              <a:lnSpc>
                <a:spcPct val="100000"/>
              </a:lnSpc>
              <a:spcBef>
                <a:spcPts val="500"/>
              </a:spcBef>
              <a:spcAft>
                <a:spcPts val="0"/>
              </a:spcAft>
              <a:buNone/>
            </a:pPr>
            <a:r>
              <a:rPr lang="en" sz="2400" dirty="0">
                <a:latin typeface="Consolas"/>
                <a:ea typeface="Consolas"/>
                <a:cs typeface="Consolas"/>
                <a:sym typeface="Consolas"/>
              </a:rPr>
              <a:t>&gt;&gt;&gt; s.upper()</a:t>
            </a:r>
          </a:p>
          <a:p>
            <a:pPr marL="914400" marR="0" lvl="0" indent="0" algn="l" rtl="0">
              <a:lnSpc>
                <a:spcPct val="100000"/>
              </a:lnSpc>
              <a:spcBef>
                <a:spcPts val="500"/>
              </a:spcBef>
              <a:spcAft>
                <a:spcPts val="0"/>
              </a:spcAft>
              <a:buNone/>
            </a:pPr>
            <a:r>
              <a:rPr lang="en" sz="2400" dirty="0">
                <a:latin typeface="Consolas"/>
                <a:ea typeface="Consolas"/>
                <a:cs typeface="Consolas"/>
                <a:sym typeface="Consolas"/>
              </a:rPr>
              <a:t>'HELLO WORLD'</a:t>
            </a:r>
          </a:p>
          <a:p>
            <a:pPr marL="914400" marR="0" lvl="0" indent="0" algn="l" rtl="0">
              <a:lnSpc>
                <a:spcPct val="100000"/>
              </a:lnSpc>
              <a:spcBef>
                <a:spcPts val="500"/>
              </a:spcBef>
              <a:spcAft>
                <a:spcPts val="0"/>
              </a:spcAft>
              <a:buNone/>
            </a:pPr>
            <a:r>
              <a:rPr lang="en" sz="2400" dirty="0">
                <a:latin typeface="Consolas"/>
                <a:ea typeface="Consolas"/>
                <a:cs typeface="Consolas"/>
                <a:sym typeface="Consolas"/>
              </a:rPr>
              <a:t>&gt;&gt;&gt; s.title()</a:t>
            </a:r>
          </a:p>
          <a:p>
            <a:pPr marL="914400" marR="0" lvl="0" indent="0" algn="l" rtl="0">
              <a:lnSpc>
                <a:spcPct val="100000"/>
              </a:lnSpc>
              <a:spcBef>
                <a:spcPts val="500"/>
              </a:spcBef>
              <a:spcAft>
                <a:spcPts val="0"/>
              </a:spcAft>
              <a:buNone/>
            </a:pPr>
            <a:r>
              <a:rPr lang="en" sz="2400" dirty="0">
                <a:latin typeface="Consolas"/>
                <a:ea typeface="Consolas"/>
                <a:cs typeface="Consolas"/>
                <a:sym typeface="Consolas"/>
              </a:rPr>
              <a:t>'Hello World'</a:t>
            </a:r>
          </a:p>
          <a:p>
            <a:pPr marL="914400" marR="0" lvl="0" indent="0" algn="l" rtl="0">
              <a:lnSpc>
                <a:spcPct val="100000"/>
              </a:lnSpc>
              <a:spcBef>
                <a:spcPts val="500"/>
              </a:spcBef>
              <a:spcAft>
                <a:spcPts val="0"/>
              </a:spcAft>
              <a:buNone/>
            </a:pPr>
            <a:endParaRPr sz="1800" dirty="0">
              <a:latin typeface="Consolas"/>
              <a:ea typeface="Consolas"/>
              <a:cs typeface="Consolas"/>
              <a:sym typeface="Consolas"/>
            </a:endParaRPr>
          </a:p>
          <a:p>
            <a:pPr marL="457200" marR="0" lvl="0" indent="-381000" algn="l" rtl="0">
              <a:lnSpc>
                <a:spcPct val="100000"/>
              </a:lnSpc>
              <a:spcBef>
                <a:spcPts val="500"/>
              </a:spcBef>
              <a:spcAft>
                <a:spcPts val="0"/>
              </a:spcAft>
              <a:buSzPct val="100000"/>
            </a:pPr>
            <a:r>
              <a:rPr lang="en" sz="2400" dirty="0"/>
              <a:t>Note that these do NOT modify </a:t>
            </a:r>
            <a:r>
              <a:rPr lang="en" sz="2400" b="1" dirty="0">
                <a:latin typeface="Consolas"/>
                <a:ea typeface="Consolas"/>
                <a:cs typeface="Consolas"/>
                <a:sym typeface="Consolas"/>
              </a:rPr>
              <a:t>s</a:t>
            </a:r>
            <a:r>
              <a:rPr lang="en" sz="2400" dirty="0"/>
              <a:t>, but return a new string</a:t>
            </a:r>
          </a:p>
          <a:p>
            <a:pPr marL="457200" marR="0" lvl="0" indent="-381000" algn="l" rtl="0">
              <a:lnSpc>
                <a:spcPct val="100000"/>
              </a:lnSpc>
              <a:spcBef>
                <a:spcPts val="500"/>
              </a:spcBef>
              <a:spcAft>
                <a:spcPts val="0"/>
              </a:spcAft>
              <a:buSzPct val="100000"/>
            </a:pPr>
            <a:r>
              <a:rPr lang="en" sz="2400" dirty="0"/>
              <a:t>Strings are immutable!</a:t>
            </a:r>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31</a:t>
            </a:fld>
            <a:endParaRPr lang="en"/>
          </a:p>
        </p:txBody>
      </p:sp>
    </p:spTree>
    <p:extLst>
      <p:ext uri="{BB962C8B-B14F-4D97-AF65-F5344CB8AC3E}">
        <p14:creationId xmlns:p14="http://schemas.microsoft.com/office/powerpoint/2010/main" val="1260996329"/>
      </p:ext>
    </p:extLst>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457200" y="274633"/>
            <a:ext cx="7378799" cy="1236299"/>
          </a:xfrm>
          <a:prstGeom prst="rect">
            <a:avLst/>
          </a:prstGeom>
        </p:spPr>
        <p:txBody>
          <a:bodyPr lIns="68575" tIns="68575" rIns="68575" bIns="68575" anchor="ctr" anchorCtr="0">
            <a:noAutofit/>
          </a:bodyPr>
          <a:lstStyle/>
          <a:p>
            <a:pPr lvl="0" algn="l" rtl="0">
              <a:spcBef>
                <a:spcPts val="0"/>
              </a:spcBef>
              <a:buNone/>
            </a:pPr>
            <a:r>
              <a:rPr lang="en" sz="3600">
                <a:latin typeface="Calibri"/>
                <a:ea typeface="Calibri"/>
                <a:cs typeface="Calibri"/>
                <a:sym typeface="Calibri"/>
              </a:rPr>
              <a:t>String methods - testing strings</a:t>
            </a:r>
          </a:p>
        </p:txBody>
      </p:sp>
      <p:sp>
        <p:nvSpPr>
          <p:cNvPr id="207" name="Shape 207"/>
          <p:cNvSpPr txBox="1">
            <a:spLocks noGrp="1"/>
          </p:cNvSpPr>
          <p:nvPr>
            <p:ph type="body" idx="1"/>
          </p:nvPr>
        </p:nvSpPr>
        <p:spPr>
          <a:xfrm>
            <a:off x="457200" y="1788533"/>
            <a:ext cx="8310600" cy="4668900"/>
          </a:xfrm>
          <a:prstGeom prst="rect">
            <a:avLst/>
          </a:prstGeom>
        </p:spPr>
        <p:txBody>
          <a:bodyPr lIns="68575" tIns="68575" rIns="68575" bIns="68575" anchor="t" anchorCtr="0">
            <a:noAutofit/>
          </a:bodyPr>
          <a:lstStyle/>
          <a:p>
            <a:pPr marL="457200" marR="0" lvl="0" indent="-381000" algn="l" rtl="0">
              <a:lnSpc>
                <a:spcPct val="100000"/>
              </a:lnSpc>
              <a:spcBef>
                <a:spcPts val="500"/>
              </a:spcBef>
              <a:spcAft>
                <a:spcPts val="0"/>
              </a:spcAft>
              <a:buSzPct val="100000"/>
            </a:pPr>
            <a:r>
              <a:rPr lang="en" sz="2400" dirty="0"/>
              <a:t>How could you check a filename has the right extension?</a:t>
            </a:r>
          </a:p>
          <a:p>
            <a:pPr marL="0" marR="0" lvl="0" indent="0" algn="l" rtl="0">
              <a:lnSpc>
                <a:spcPct val="100000"/>
              </a:lnSpc>
              <a:spcBef>
                <a:spcPts val="500"/>
              </a:spcBef>
              <a:spcAft>
                <a:spcPts val="0"/>
              </a:spcAft>
              <a:buNone/>
            </a:pPr>
            <a:endParaRPr sz="1600" dirty="0">
              <a:solidFill>
                <a:schemeClr val="dk1"/>
              </a:solidFill>
              <a:highlight>
                <a:srgbClr val="FFFFFF"/>
              </a:highlight>
              <a:latin typeface="Consolas"/>
              <a:ea typeface="Consolas"/>
              <a:cs typeface="Consolas"/>
              <a:sym typeface="Consolas"/>
            </a:endParaRPr>
          </a:p>
          <a:p>
            <a:pPr marL="457200" marR="0" lvl="0" indent="-69850" algn="l" rtl="0">
              <a:lnSpc>
                <a:spcPct val="100000"/>
              </a:lnSpc>
              <a:spcBef>
                <a:spcPts val="500"/>
              </a:spcBef>
              <a:spcAft>
                <a:spcPts val="0"/>
              </a:spcAft>
              <a:buClr>
                <a:schemeClr val="dk1"/>
              </a:buClr>
              <a:buSzPct val="45833"/>
              <a:buFont typeface="Arial"/>
              <a:buNone/>
            </a:pPr>
            <a:r>
              <a:rPr lang="en" sz="2400" dirty="0" err="1">
                <a:solidFill>
                  <a:schemeClr val="dk1"/>
                </a:solidFill>
                <a:highlight>
                  <a:srgbClr val="FFFFFF"/>
                </a:highlight>
                <a:latin typeface="Consolas"/>
                <a:ea typeface="Consolas"/>
                <a:cs typeface="Consolas"/>
                <a:sym typeface="Consolas"/>
              </a:rPr>
              <a:t>file_name</a:t>
            </a:r>
            <a:r>
              <a:rPr lang="en" sz="2400" dirty="0">
                <a:solidFill>
                  <a:schemeClr val="dk1"/>
                </a:solidFill>
                <a:highlight>
                  <a:srgbClr val="FFFFFF"/>
                </a:highlight>
                <a:latin typeface="Consolas"/>
                <a:ea typeface="Consolas"/>
                <a:cs typeface="Consolas"/>
                <a:sym typeface="Consolas"/>
              </a:rPr>
              <a:t> = </a:t>
            </a:r>
            <a:r>
              <a:rPr lang="en" sz="2400" dirty="0">
                <a:solidFill>
                  <a:srgbClr val="000080"/>
                </a:solidFill>
                <a:highlight>
                  <a:srgbClr val="FFFFFF"/>
                </a:highlight>
                <a:latin typeface="Consolas"/>
                <a:ea typeface="Consolas"/>
                <a:cs typeface="Consolas"/>
                <a:sym typeface="Consolas"/>
              </a:rPr>
              <a:t>input</a:t>
            </a:r>
            <a:r>
              <a:rPr lang="en" sz="2400" dirty="0">
                <a:solidFill>
                  <a:schemeClr val="dk1"/>
                </a:solidFill>
                <a:highlight>
                  <a:srgbClr val="FFFFFF"/>
                </a:highlight>
                <a:latin typeface="Consolas"/>
                <a:ea typeface="Consolas"/>
                <a:cs typeface="Consolas"/>
                <a:sym typeface="Consolas"/>
              </a:rPr>
              <a:t>(</a:t>
            </a:r>
            <a:r>
              <a:rPr lang="en" sz="2400" b="1" dirty="0">
                <a:solidFill>
                  <a:srgbClr val="008080"/>
                </a:solidFill>
                <a:highlight>
                  <a:srgbClr val="FFFFFF"/>
                </a:highlight>
                <a:latin typeface="Consolas"/>
                <a:ea typeface="Consolas"/>
                <a:cs typeface="Consolas"/>
                <a:sym typeface="Consolas"/>
              </a:rPr>
              <a:t>"Text file name: "</a:t>
            </a:r>
            <a:r>
              <a:rPr lang="en" sz="2400" dirty="0">
                <a:solidFill>
                  <a:schemeClr val="dk1"/>
                </a:solidFill>
                <a:highlight>
                  <a:srgbClr val="FFFFFF"/>
                </a:highlight>
                <a:latin typeface="Consolas"/>
                <a:ea typeface="Consolas"/>
                <a:cs typeface="Consolas"/>
                <a:sym typeface="Consolas"/>
              </a:rPr>
              <a:t>)</a:t>
            </a:r>
          </a:p>
          <a:p>
            <a:pPr marL="457200" marR="0" lvl="0" indent="-69850" algn="l" rtl="0">
              <a:lnSpc>
                <a:spcPct val="100000"/>
              </a:lnSpc>
              <a:spcBef>
                <a:spcPts val="500"/>
              </a:spcBef>
              <a:spcAft>
                <a:spcPts val="0"/>
              </a:spcAft>
              <a:buClr>
                <a:schemeClr val="dk1"/>
              </a:buClr>
              <a:buSzPct val="45833"/>
              <a:buFont typeface="Arial"/>
              <a:buNone/>
            </a:pPr>
            <a:r>
              <a:rPr lang="en" sz="2400" b="1" dirty="0">
                <a:solidFill>
                  <a:srgbClr val="000080"/>
                </a:solidFill>
                <a:highlight>
                  <a:srgbClr val="FFFFFF"/>
                </a:highlight>
                <a:latin typeface="Consolas"/>
                <a:ea typeface="Consolas"/>
                <a:cs typeface="Consolas"/>
                <a:sym typeface="Consolas"/>
              </a:rPr>
              <a:t>if not </a:t>
            </a:r>
            <a:r>
              <a:rPr lang="en" sz="2400" dirty="0" err="1">
                <a:solidFill>
                  <a:schemeClr val="dk1"/>
                </a:solidFill>
                <a:highlight>
                  <a:srgbClr val="FFFFFF"/>
                </a:highlight>
                <a:latin typeface="Consolas"/>
                <a:ea typeface="Consolas"/>
                <a:cs typeface="Consolas"/>
                <a:sym typeface="Consolas"/>
              </a:rPr>
              <a:t>file_name.endswith</a:t>
            </a:r>
            <a:r>
              <a:rPr lang="en" sz="2400" dirty="0">
                <a:solidFill>
                  <a:schemeClr val="dk1"/>
                </a:solidFill>
                <a:highlight>
                  <a:srgbClr val="FFFFFF"/>
                </a:highlight>
                <a:latin typeface="Consolas"/>
                <a:ea typeface="Consolas"/>
                <a:cs typeface="Consolas"/>
                <a:sym typeface="Consolas"/>
              </a:rPr>
              <a:t>(</a:t>
            </a:r>
            <a:r>
              <a:rPr lang="en" sz="2400" b="1" dirty="0">
                <a:solidFill>
                  <a:srgbClr val="008080"/>
                </a:solidFill>
                <a:highlight>
                  <a:srgbClr val="FFFFFF"/>
                </a:highlight>
                <a:latin typeface="Consolas"/>
                <a:ea typeface="Consolas"/>
                <a:cs typeface="Consolas"/>
                <a:sym typeface="Consolas"/>
              </a:rPr>
              <a:t>".txt"</a:t>
            </a:r>
            <a:r>
              <a:rPr lang="en" sz="2400" dirty="0">
                <a:solidFill>
                  <a:schemeClr val="dk1"/>
                </a:solidFill>
                <a:highlight>
                  <a:srgbClr val="FFFFFF"/>
                </a:highlight>
                <a:latin typeface="Consolas"/>
                <a:ea typeface="Consolas"/>
                <a:cs typeface="Consolas"/>
                <a:sym typeface="Consolas"/>
              </a:rPr>
              <a:t>):</a:t>
            </a:r>
          </a:p>
          <a:p>
            <a:pPr marL="457200" marR="0" lvl="0" indent="-69850" algn="l" rtl="0">
              <a:lnSpc>
                <a:spcPct val="100000"/>
              </a:lnSpc>
              <a:spcBef>
                <a:spcPts val="500"/>
              </a:spcBef>
              <a:spcAft>
                <a:spcPts val="0"/>
              </a:spcAft>
              <a:buClr>
                <a:schemeClr val="dk1"/>
              </a:buClr>
              <a:buSzPct val="45833"/>
              <a:buFont typeface="Arial"/>
              <a:buNone/>
            </a:pPr>
            <a:r>
              <a:rPr lang="en" sz="2400" dirty="0">
                <a:solidFill>
                  <a:schemeClr val="dk1"/>
                </a:solidFill>
                <a:highlight>
                  <a:srgbClr val="FFFFFF"/>
                </a:highlight>
                <a:latin typeface="Consolas"/>
                <a:ea typeface="Consolas"/>
                <a:cs typeface="Consolas"/>
                <a:sym typeface="Consolas"/>
              </a:rPr>
              <a:t>   </a:t>
            </a:r>
            <a:r>
              <a:rPr lang="en-US" sz="2400" dirty="0">
                <a:solidFill>
                  <a:schemeClr val="dk1"/>
                </a:solidFill>
                <a:highlight>
                  <a:srgbClr val="FFFFFF"/>
                </a:highlight>
                <a:latin typeface="Consolas"/>
                <a:ea typeface="Consolas"/>
                <a:cs typeface="Consolas"/>
                <a:sym typeface="Consolas"/>
              </a:rPr>
              <a:t> </a:t>
            </a:r>
            <a:r>
              <a:rPr lang="en" sz="2400" dirty="0">
                <a:solidFill>
                  <a:srgbClr val="000080"/>
                </a:solidFill>
                <a:highlight>
                  <a:srgbClr val="FFFFFF"/>
                </a:highlight>
                <a:latin typeface="Consolas"/>
                <a:ea typeface="Consolas"/>
                <a:cs typeface="Consolas"/>
                <a:sym typeface="Consolas"/>
              </a:rPr>
              <a:t>print</a:t>
            </a:r>
            <a:r>
              <a:rPr lang="en" sz="2400" dirty="0">
                <a:solidFill>
                  <a:schemeClr val="dk1"/>
                </a:solidFill>
                <a:highlight>
                  <a:srgbClr val="FFFFFF"/>
                </a:highlight>
                <a:latin typeface="Consolas"/>
                <a:ea typeface="Consolas"/>
                <a:cs typeface="Consolas"/>
                <a:sym typeface="Consolas"/>
              </a:rPr>
              <a:t>(</a:t>
            </a:r>
            <a:r>
              <a:rPr lang="en" sz="2400" b="1" dirty="0">
                <a:solidFill>
                  <a:srgbClr val="008080"/>
                </a:solidFill>
                <a:highlight>
                  <a:srgbClr val="FFFFFF"/>
                </a:highlight>
                <a:latin typeface="Consolas"/>
                <a:ea typeface="Consolas"/>
                <a:cs typeface="Consolas"/>
                <a:sym typeface="Consolas"/>
              </a:rPr>
              <a:t>"Let me stop you right there"</a:t>
            </a:r>
            <a:r>
              <a:rPr lang="en" sz="2400" dirty="0">
                <a:solidFill>
                  <a:schemeClr val="dk1"/>
                </a:solidFill>
                <a:highlight>
                  <a:srgbClr val="FFFFFF"/>
                </a:highlight>
                <a:latin typeface="Consolas"/>
                <a:ea typeface="Consolas"/>
                <a:cs typeface="Consolas"/>
                <a:sym typeface="Consolas"/>
              </a:rPr>
              <a:t>)</a:t>
            </a:r>
          </a:p>
          <a:p>
            <a:pPr marL="0" marR="0" lvl="0" indent="0" algn="l" rtl="0">
              <a:lnSpc>
                <a:spcPct val="100000"/>
              </a:lnSpc>
              <a:spcBef>
                <a:spcPts val="500"/>
              </a:spcBef>
              <a:spcAft>
                <a:spcPts val="0"/>
              </a:spcAft>
              <a:buNone/>
            </a:pPr>
            <a:endParaRPr sz="2400" dirty="0"/>
          </a:p>
          <a:p>
            <a:pPr marL="457200" marR="0" lvl="0" indent="-381000" algn="l" rtl="0">
              <a:lnSpc>
                <a:spcPct val="100000"/>
              </a:lnSpc>
              <a:spcBef>
                <a:spcPts val="500"/>
              </a:spcBef>
              <a:spcAft>
                <a:spcPts val="0"/>
              </a:spcAft>
              <a:buSzPct val="100000"/>
            </a:pPr>
            <a:r>
              <a:rPr lang="en-US" sz="2800" b="1" dirty="0"/>
              <a:t>Answer this now:</a:t>
            </a:r>
            <a:r>
              <a:rPr lang="en-US" sz="2400" b="1" dirty="0"/>
              <a:t> </a:t>
            </a:r>
            <a:br>
              <a:rPr lang="en-US" sz="2400" b="1" dirty="0"/>
            </a:br>
            <a:r>
              <a:rPr lang="en" sz="2400" dirty="0"/>
              <a:t>How could you check that a phone number (string) has the right area code for Queensland (‘07’)</a:t>
            </a:r>
            <a:r>
              <a:rPr lang="en-US" sz="2400" dirty="0"/>
              <a:t> at the start?</a:t>
            </a:r>
            <a:endParaRPr lang="en" sz="2400" dirty="0"/>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32</a:t>
            </a:fld>
            <a:endParaRPr lang="en"/>
          </a:p>
        </p:txBody>
      </p:sp>
    </p:spTree>
    <p:extLst>
      <p:ext uri="{BB962C8B-B14F-4D97-AF65-F5344CB8AC3E}">
        <p14:creationId xmlns:p14="http://schemas.microsoft.com/office/powerpoint/2010/main" val="2090172372"/>
      </p:ext>
    </p:extLst>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457200" y="274633"/>
            <a:ext cx="7378799" cy="1236299"/>
          </a:xfrm>
          <a:prstGeom prst="rect">
            <a:avLst/>
          </a:prstGeom>
        </p:spPr>
        <p:txBody>
          <a:bodyPr lIns="68575" tIns="68575" rIns="68575" bIns="68575" anchor="ctr" anchorCtr="0">
            <a:noAutofit/>
          </a:bodyPr>
          <a:lstStyle/>
          <a:p>
            <a:pPr lvl="0" algn="l" rtl="0">
              <a:spcBef>
                <a:spcPts val="0"/>
              </a:spcBef>
              <a:buNone/>
            </a:pPr>
            <a:r>
              <a:rPr lang="en" sz="3600">
                <a:latin typeface="Calibri"/>
                <a:ea typeface="Calibri"/>
                <a:cs typeface="Calibri"/>
                <a:sym typeface="Calibri"/>
              </a:rPr>
              <a:t>String methods - testing strings</a:t>
            </a:r>
          </a:p>
        </p:txBody>
      </p:sp>
      <p:sp>
        <p:nvSpPr>
          <p:cNvPr id="213" name="Shape 213"/>
          <p:cNvSpPr txBox="1">
            <a:spLocks noGrp="1"/>
          </p:cNvSpPr>
          <p:nvPr>
            <p:ph type="body" idx="1"/>
          </p:nvPr>
        </p:nvSpPr>
        <p:spPr>
          <a:xfrm>
            <a:off x="457200" y="1788533"/>
            <a:ext cx="8310600" cy="4668900"/>
          </a:xfrm>
          <a:prstGeom prst="rect">
            <a:avLst/>
          </a:prstGeom>
        </p:spPr>
        <p:txBody>
          <a:bodyPr lIns="68575" tIns="68575" rIns="68575" bIns="68575" anchor="t" anchorCtr="0">
            <a:noAutofit/>
          </a:bodyPr>
          <a:lstStyle/>
          <a:p>
            <a:pPr marL="457200" marR="0" lvl="0" indent="-381000" algn="l" rtl="0">
              <a:lnSpc>
                <a:spcPct val="100000"/>
              </a:lnSpc>
              <a:spcBef>
                <a:spcPts val="500"/>
              </a:spcBef>
              <a:spcAft>
                <a:spcPts val="0"/>
              </a:spcAft>
              <a:buSzPct val="100000"/>
            </a:pPr>
            <a:r>
              <a:rPr lang="en" sz="2400"/>
              <a:t>Many string methods start with </a:t>
            </a:r>
            <a:r>
              <a:rPr lang="en" sz="2400">
                <a:latin typeface="Consolas"/>
                <a:ea typeface="Consolas"/>
                <a:cs typeface="Consolas"/>
                <a:sym typeface="Consolas"/>
              </a:rPr>
              <a:t>is</a:t>
            </a:r>
            <a:r>
              <a:rPr lang="en" sz="2400"/>
              <a:t>… </a:t>
            </a:r>
            <a:br>
              <a:rPr lang="en" sz="2400"/>
            </a:br>
            <a:r>
              <a:rPr lang="en" sz="2400"/>
              <a:t>(a great prefix for a Boolean-returning function)</a:t>
            </a:r>
          </a:p>
          <a:p>
            <a:pPr marL="0" marR="0" lvl="0" indent="0" algn="l" rtl="0">
              <a:lnSpc>
                <a:spcPct val="100000"/>
              </a:lnSpc>
              <a:spcBef>
                <a:spcPts val="500"/>
              </a:spcBef>
              <a:spcAft>
                <a:spcPts val="0"/>
              </a:spcAft>
              <a:buNone/>
            </a:pPr>
            <a:endParaRPr sz="2400"/>
          </a:p>
          <a:p>
            <a:pPr marL="0" marR="0" lvl="0" indent="0" algn="l" rtl="0">
              <a:lnSpc>
                <a:spcPct val="100000"/>
              </a:lnSpc>
              <a:spcBef>
                <a:spcPts val="500"/>
              </a:spcBef>
              <a:spcAft>
                <a:spcPts val="0"/>
              </a:spcAft>
              <a:buNone/>
            </a:pPr>
            <a:endParaRPr sz="2400"/>
          </a:p>
          <a:p>
            <a:pPr marL="0" marR="0" lvl="0" indent="0" algn="l" rtl="0">
              <a:lnSpc>
                <a:spcPct val="100000"/>
              </a:lnSpc>
              <a:spcBef>
                <a:spcPts val="500"/>
              </a:spcBef>
              <a:spcAft>
                <a:spcPts val="0"/>
              </a:spcAft>
              <a:buNone/>
            </a:pPr>
            <a:endParaRPr sz="2400"/>
          </a:p>
          <a:p>
            <a:pPr marL="0" marR="0" lvl="0" indent="0" algn="l" rtl="0">
              <a:lnSpc>
                <a:spcPct val="100000"/>
              </a:lnSpc>
              <a:spcBef>
                <a:spcPts val="500"/>
              </a:spcBef>
              <a:spcAft>
                <a:spcPts val="0"/>
              </a:spcAft>
              <a:buNone/>
            </a:pPr>
            <a:endParaRPr sz="2400"/>
          </a:p>
        </p:txBody>
      </p:sp>
      <p:pic>
        <p:nvPicPr>
          <p:cNvPr id="214" name="Shape 214"/>
          <p:cNvPicPr preferRelativeResize="0"/>
          <p:nvPr/>
        </p:nvPicPr>
        <p:blipFill>
          <a:blip r:embed="rId3">
            <a:alphaModFix/>
          </a:blip>
          <a:stretch>
            <a:fillRect/>
          </a:stretch>
        </p:blipFill>
        <p:spPr>
          <a:xfrm>
            <a:off x="2094550" y="2971800"/>
            <a:ext cx="7049450" cy="3215300"/>
          </a:xfrm>
          <a:prstGeom prst="rect">
            <a:avLst/>
          </a:prstGeom>
          <a:noFill/>
          <a:ln>
            <a:noFill/>
          </a:ln>
        </p:spPr>
      </p:pic>
      <p:sp>
        <p:nvSpPr>
          <p:cNvPr id="215" name="Shape 215"/>
          <p:cNvSpPr txBox="1"/>
          <p:nvPr/>
        </p:nvSpPr>
        <p:spPr>
          <a:xfrm>
            <a:off x="67575" y="2858000"/>
            <a:ext cx="3000000" cy="3999899"/>
          </a:xfrm>
          <a:prstGeom prst="rect">
            <a:avLst/>
          </a:prstGeom>
          <a:noFill/>
          <a:ln>
            <a:noFill/>
          </a:ln>
        </p:spPr>
        <p:txBody>
          <a:bodyPr lIns="91425" tIns="91425" rIns="91425" bIns="91425" anchor="ctr" anchorCtr="0">
            <a:noAutofit/>
          </a:bodyPr>
          <a:lstStyle/>
          <a:p>
            <a:pPr lvl="0" rtl="0">
              <a:spcBef>
                <a:spcPts val="500"/>
              </a:spcBef>
              <a:buNone/>
            </a:pPr>
            <a:r>
              <a:rPr lang="en" sz="2400">
                <a:solidFill>
                  <a:schemeClr val="dk1"/>
                </a:solidFill>
              </a:rPr>
              <a:t>What would you use any of these for?</a:t>
            </a:r>
          </a:p>
        </p:txBody>
      </p:sp>
      <p:sp>
        <p:nvSpPr>
          <p:cNvPr id="2" name="Slide Number Placeholder 1"/>
          <p:cNvSpPr>
            <a:spLocks noGrp="1"/>
          </p:cNvSpPr>
          <p:nvPr>
            <p:ph type="sldNum" idx="12"/>
          </p:nvPr>
        </p:nvSpPr>
        <p:spPr/>
        <p:txBody>
          <a:bodyPr/>
          <a:lstStyle/>
          <a:p>
            <a:pPr lvl="0" rtl="0">
              <a:spcBef>
                <a:spcPts val="0"/>
              </a:spcBef>
              <a:buNone/>
            </a:pPr>
            <a:fld id="{00000000-1234-1234-1234-123412341234}" type="slidenum">
              <a:rPr lang="en" smtClean="0"/>
              <a:t>33</a:t>
            </a:fld>
            <a:endParaRPr lang="en"/>
          </a:p>
        </p:txBody>
      </p:sp>
    </p:spTree>
    <p:extLst>
      <p:ext uri="{BB962C8B-B14F-4D97-AF65-F5344CB8AC3E}">
        <p14:creationId xmlns:p14="http://schemas.microsoft.com/office/powerpoint/2010/main" val="1397658078"/>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code to produce:</a:t>
            </a:r>
          </a:p>
        </p:txBody>
      </p:sp>
      <p:sp>
        <p:nvSpPr>
          <p:cNvPr id="3" name="Text Placeholder 2"/>
          <p:cNvSpPr>
            <a:spLocks noGrp="1"/>
          </p:cNvSpPr>
          <p:nvPr>
            <p:ph type="body" idx="1"/>
          </p:nvPr>
        </p:nvSpPr>
        <p:spPr/>
        <p:txBody>
          <a:bodyPr/>
          <a:lstStyle/>
          <a:p>
            <a:pPr marL="0" indent="0">
              <a:buNone/>
            </a:pPr>
            <a:r>
              <a:rPr lang="en-US" dirty="0"/>
              <a:t>00</a:t>
            </a:r>
          </a:p>
          <a:p>
            <a:pPr marL="0" indent="0">
              <a:buNone/>
            </a:pPr>
            <a:r>
              <a:rPr lang="en-US" dirty="0"/>
              <a:t>03</a:t>
            </a:r>
          </a:p>
          <a:p>
            <a:pPr marL="0" indent="0">
              <a:buNone/>
            </a:pPr>
            <a:r>
              <a:rPr lang="en-US" dirty="0"/>
              <a:t>06</a:t>
            </a:r>
          </a:p>
          <a:p>
            <a:pPr marL="0" indent="0">
              <a:buNone/>
            </a:pPr>
            <a:r>
              <a:rPr lang="en-US" dirty="0"/>
              <a:t>09</a:t>
            </a:r>
          </a:p>
          <a:p>
            <a:pPr marL="0" indent="0">
              <a:buNone/>
            </a:pPr>
            <a:r>
              <a:rPr lang="en-US"/>
              <a:t>12</a:t>
            </a:r>
          </a:p>
        </p:txBody>
      </p:sp>
      <p:sp>
        <p:nvSpPr>
          <p:cNvPr id="4" name="Slide Number Placeholder 3"/>
          <p:cNvSpPr>
            <a:spLocks noGrp="1"/>
          </p:cNvSpPr>
          <p:nvPr>
            <p:ph type="sldNum" idx="12"/>
          </p:nvPr>
        </p:nvSpPr>
        <p:spPr/>
        <p:txBody>
          <a:bodyPr/>
          <a:lstStyle/>
          <a:p>
            <a:pPr lvl="0" rtl="0">
              <a:spcBef>
                <a:spcPts val="0"/>
              </a:spcBef>
              <a:buNone/>
            </a:pPr>
            <a:fld id="{00000000-1234-1234-1234-123412341234}" type="slidenum">
              <a:rPr lang="en" smtClean="0"/>
              <a:t>34</a:t>
            </a:fld>
            <a:endParaRPr lang="en"/>
          </a:p>
        </p:txBody>
      </p:sp>
      <p:sp>
        <p:nvSpPr>
          <p:cNvPr id="5" name="Rectangle 4">
            <a:extLst>
              <a:ext uri="{FF2B5EF4-FFF2-40B4-BE49-F238E27FC236}">
                <a16:creationId xmlns:a16="http://schemas.microsoft.com/office/drawing/2014/main" id="{CB03594B-42C2-1C45-AC27-FFDDD924F90F}"/>
              </a:ext>
            </a:extLst>
          </p:cNvPr>
          <p:cNvSpPr/>
          <p:nvPr/>
        </p:nvSpPr>
        <p:spPr>
          <a:xfrm>
            <a:off x="1195833" y="5949152"/>
            <a:ext cx="6622326" cy="646331"/>
          </a:xfrm>
          <a:prstGeom prst="rect">
            <a:avLst/>
          </a:prstGeom>
        </p:spPr>
        <p:txBody>
          <a:bodyPr wrap="none">
            <a:spAutoFit/>
          </a:bodyPr>
          <a:lstStyle/>
          <a:p>
            <a:r>
              <a:rPr lang="en-AU" dirty="0"/>
              <a:t>Use a loop that would allow you to produce similar sequences. </a:t>
            </a:r>
            <a:br>
              <a:rPr lang="en-AU" dirty="0"/>
            </a:br>
            <a:r>
              <a:rPr lang="en-AU" dirty="0"/>
              <a:t>E.g. 5 to 40 in steps of 5, or 3 to 75 in steps of 2...</a:t>
            </a:r>
            <a:endParaRPr lang="en-US" dirty="0"/>
          </a:p>
        </p:txBody>
      </p:sp>
      <p:pic>
        <p:nvPicPr>
          <p:cNvPr id="6" name="Picture 5" descr="Smiley.svg.png">
            <a:extLst>
              <a:ext uri="{FF2B5EF4-FFF2-40B4-BE49-F238E27FC236}">
                <a16:creationId xmlns:a16="http://schemas.microsoft.com/office/drawing/2014/main" id="{857DC624-C718-1849-AC82-BA0A72C92C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8654" y="6270179"/>
            <a:ext cx="451296" cy="451296"/>
          </a:xfrm>
          <a:prstGeom prst="rect">
            <a:avLst/>
          </a:prstGeom>
        </p:spPr>
      </p:pic>
    </p:spTree>
    <p:extLst>
      <p:ext uri="{BB962C8B-B14F-4D97-AF65-F5344CB8AC3E}">
        <p14:creationId xmlns:p14="http://schemas.microsoft.com/office/powerpoint/2010/main" val="796227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ctrTitle"/>
          </p:nvPr>
        </p:nvSpPr>
        <p:spPr/>
        <p:txBody>
          <a:bodyPr/>
          <a:lstStyle/>
          <a:p>
            <a:pPr eaLnBrk="1" hangingPunct="1"/>
            <a:r>
              <a:rPr lang="en-US" dirty="0">
                <a:ea typeface="ＭＳ Ｐゴシック" pitchFamily="-108" charset="-128"/>
                <a:cs typeface="ＭＳ Ｐゴシック" pitchFamily="-108" charset="-128"/>
              </a:rPr>
              <a:t>String formatting</a:t>
            </a:r>
          </a:p>
        </p:txBody>
      </p:sp>
      <p:sp>
        <p:nvSpPr>
          <p:cNvPr id="73731" name="Rectangle 3"/>
          <p:cNvSpPr>
            <a:spLocks noGrp="1" noChangeArrowheads="1"/>
          </p:cNvSpPr>
          <p:nvPr>
            <p:ph type="subTitle" idx="1"/>
          </p:nvPr>
        </p:nvSpPr>
        <p:spPr/>
        <p:txBody>
          <a:bodyPr/>
          <a:lstStyle/>
          <a:p>
            <a:pPr eaLnBrk="1" hangingPunct="1">
              <a:buFont typeface="Wingdings" pitchFamily="-108" charset="2"/>
              <a:buNone/>
            </a:pPr>
            <a:endParaRPr lang="en-US" dirty="0">
              <a:ea typeface="ＭＳ Ｐゴシック" pitchFamily="-108" charset="-128"/>
              <a:cs typeface="ＭＳ Ｐゴシック" pitchFamily="-108" charset="-128"/>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ea typeface="ＭＳ Ｐゴシック" pitchFamily="-108" charset="-128"/>
                <a:cs typeface="ＭＳ Ｐゴシック" pitchFamily="-108" charset="-128"/>
              </a:rPr>
              <a:t>String formatting, better printing</a:t>
            </a:r>
          </a:p>
        </p:txBody>
      </p:sp>
      <p:sp>
        <p:nvSpPr>
          <p:cNvPr id="75779" name="Rectangle 3"/>
          <p:cNvSpPr>
            <a:spLocks noGrp="1" noChangeArrowheads="1"/>
          </p:cNvSpPr>
          <p:nvPr>
            <p:ph idx="1"/>
          </p:nvPr>
        </p:nvSpPr>
        <p:spPr/>
        <p:txBody>
          <a:bodyPr>
            <a:normAutofit fontScale="92500" lnSpcReduction="10000"/>
          </a:bodyPr>
          <a:lstStyle/>
          <a:p>
            <a:pPr eaLnBrk="1" hangingPunct="1"/>
            <a:r>
              <a:rPr lang="en-US" dirty="0">
                <a:ea typeface="ＭＳ Ｐゴシック" pitchFamily="-108" charset="-128"/>
                <a:cs typeface="ＭＳ Ｐゴシック" pitchFamily="-108" charset="-128"/>
              </a:rPr>
              <a:t>So far, we have just used the defaults of the print function</a:t>
            </a:r>
          </a:p>
          <a:p>
            <a:pPr eaLnBrk="1" hangingPunct="1"/>
            <a:r>
              <a:rPr lang="en-US" dirty="0">
                <a:ea typeface="ＭＳ Ｐゴシック" pitchFamily="-108" charset="-128"/>
                <a:cs typeface="ＭＳ Ｐゴシック" pitchFamily="-108" charset="-128"/>
              </a:rPr>
              <a:t>We can do many more complicated things to make that output “prettier” using the </a:t>
            </a:r>
            <a:r>
              <a:rPr lang="en-US" b="1" dirty="0">
                <a:ea typeface="ＭＳ Ｐゴシック" pitchFamily="-108" charset="-128"/>
                <a:cs typeface="ＭＳ Ｐゴシック" pitchFamily="-108" charset="-128"/>
              </a:rPr>
              <a:t>format </a:t>
            </a:r>
            <a:r>
              <a:rPr lang="en-US" dirty="0">
                <a:ea typeface="ＭＳ Ｐゴシック" pitchFamily="-108" charset="-128"/>
                <a:cs typeface="ＭＳ Ｐゴシック" pitchFamily="-108" charset="-128"/>
              </a:rPr>
              <a:t>string method.</a:t>
            </a:r>
          </a:p>
          <a:p>
            <a:pPr eaLnBrk="1" hangingPunct="1"/>
            <a:endParaRPr lang="en-US" dirty="0">
              <a:ea typeface="ＭＳ Ｐゴシック" pitchFamily="-108" charset="-128"/>
              <a:cs typeface="ＭＳ Ｐゴシック" pitchFamily="-108" charset="-128"/>
            </a:endParaRPr>
          </a:p>
          <a:p>
            <a:pPr>
              <a:buNone/>
            </a:pPr>
            <a:r>
              <a:rPr lang="en-US" dirty="0">
                <a:solidFill>
                  <a:srgbClr val="000090"/>
                </a:solidFill>
                <a:latin typeface="Courier New"/>
                <a:ea typeface="Courier New" pitchFamily="-108" charset="0"/>
                <a:cs typeface="Courier New"/>
              </a:rPr>
              <a:t>print("Sorry, is this the {} minute {}?".format(5, </a:t>
            </a:r>
            <a:r>
              <a:rPr lang="fr-FR" dirty="0">
                <a:solidFill>
                  <a:srgbClr val="000090"/>
                </a:solidFill>
                <a:latin typeface="Courier New"/>
                <a:ea typeface="Courier New" pitchFamily="-108" charset="0"/>
                <a:cs typeface="Courier New"/>
              </a:rPr>
              <a:t>'</a:t>
            </a:r>
            <a:r>
              <a:rPr lang="en-US" dirty="0">
                <a:solidFill>
                  <a:srgbClr val="000090"/>
                </a:solidFill>
                <a:latin typeface="Courier New"/>
                <a:ea typeface="Courier New" pitchFamily="-108" charset="0"/>
                <a:cs typeface="Courier New"/>
              </a:rPr>
              <a:t>ARGUMENT</a:t>
            </a:r>
            <a:r>
              <a:rPr lang="fr-FR" dirty="0">
                <a:solidFill>
                  <a:srgbClr val="000090"/>
                </a:solidFill>
                <a:latin typeface="Courier New"/>
                <a:ea typeface="Courier New" pitchFamily="-108" charset="0"/>
                <a:cs typeface="Courier New"/>
              </a:rPr>
              <a:t>'</a:t>
            </a:r>
            <a:r>
              <a:rPr lang="en-US" dirty="0">
                <a:solidFill>
                  <a:srgbClr val="000090"/>
                </a:solidFill>
                <a:latin typeface="Courier New" pitchFamily="-108" charset="0"/>
                <a:ea typeface="Courier New" pitchFamily="-108" charset="0"/>
                <a:cs typeface="Courier New" pitchFamily="-108" charset="0"/>
              </a:rPr>
              <a:t>))</a:t>
            </a:r>
          </a:p>
          <a:p>
            <a:pPr>
              <a:buNone/>
            </a:pPr>
            <a:endParaRPr lang="en-US" dirty="0">
              <a:latin typeface="Courier New" pitchFamily="-108" charset="0"/>
              <a:ea typeface="Courier New" pitchFamily="-108" charset="0"/>
              <a:cs typeface="Courier New" pitchFamily="-108" charset="0"/>
            </a:endParaRPr>
          </a:p>
          <a:p>
            <a:pPr>
              <a:buNone/>
            </a:pPr>
            <a:r>
              <a:rPr lang="en-US" dirty="0">
                <a:ea typeface="Arial" pitchFamily="-108" charset="0"/>
                <a:cs typeface="Arial" pitchFamily="-108" charset="0"/>
              </a:rPr>
              <a:t>prints</a:t>
            </a:r>
            <a:r>
              <a:rPr lang="en-US" dirty="0">
                <a:latin typeface="Courier New" pitchFamily="-108" charset="0"/>
                <a:ea typeface="Courier New" pitchFamily="-108" charset="0"/>
                <a:cs typeface="Courier New" pitchFamily="-108" charset="0"/>
              </a:rPr>
              <a:t> </a:t>
            </a:r>
            <a:br>
              <a:rPr lang="en-US" dirty="0">
                <a:latin typeface="Courier New" pitchFamily="-108" charset="0"/>
                <a:ea typeface="Courier New" pitchFamily="-108" charset="0"/>
                <a:cs typeface="Courier New" pitchFamily="-108" charset="0"/>
              </a:rPr>
            </a:br>
            <a:r>
              <a:rPr lang="en-US" dirty="0">
                <a:latin typeface="Courier New"/>
                <a:ea typeface="Courier New" pitchFamily="-108" charset="0"/>
                <a:cs typeface="Courier New"/>
              </a:rPr>
              <a:t>Sorry, is this the 5 minute ARGUMENT?</a:t>
            </a:r>
            <a:endParaRPr lang="en-US" dirty="0">
              <a:ea typeface="ＭＳ Ｐゴシック" pitchFamily="-108" charset="-128"/>
              <a:cs typeface="ＭＳ Ｐゴシック" pitchFamily="-108" charset="-128"/>
            </a:endParaRPr>
          </a:p>
          <a:p>
            <a:pPr eaLnBrk="1" hangingPunct="1"/>
            <a:endParaRPr lang="en-US" dirty="0">
              <a:ea typeface="ＭＳ Ｐゴシック" pitchFamily="-108" charset="-128"/>
              <a:cs typeface="ＭＳ Ｐゴシック" pitchFamily="-108" charset="-128"/>
            </a:endParaRPr>
          </a:p>
        </p:txBody>
      </p:sp>
      <p:sp>
        <p:nvSpPr>
          <p:cNvPr id="2" name="Slide Number Placeholder 1"/>
          <p:cNvSpPr>
            <a:spLocks noGrp="1"/>
          </p:cNvSpPr>
          <p:nvPr>
            <p:ph type="sldNum" sz="quarter" idx="12"/>
          </p:nvPr>
        </p:nvSpPr>
        <p:spPr/>
        <p:txBody>
          <a:bodyPr/>
          <a:lstStyle/>
          <a:p>
            <a:fld id="{B7E84A10-CF9E-E142-AA5B-D4A548E7394F}" type="slidenum">
              <a:rPr lang="en-AU" smtClean="0"/>
              <a:t>36</a:t>
            </a:fld>
            <a:endParaRPr lang="en-A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779">
                                            <p:txEl>
                                              <p:pRg st="3" end="3"/>
                                            </p:txEl>
                                          </p:spTgt>
                                        </p:tgtEl>
                                        <p:attrNameLst>
                                          <p:attrName>style.visibility</p:attrName>
                                        </p:attrNameLst>
                                      </p:cBhvr>
                                      <p:to>
                                        <p:strVal val="visible"/>
                                      </p:to>
                                    </p:set>
                                    <p:animEffect transition="in" filter="fade">
                                      <p:cBhvr>
                                        <p:cTn id="7" dur="500"/>
                                        <p:tgtEl>
                                          <p:spTgt spid="75779">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5779">
                                            <p:txEl>
                                              <p:pRg st="5" end="5"/>
                                            </p:txEl>
                                          </p:spTgt>
                                        </p:tgtEl>
                                        <p:attrNameLst>
                                          <p:attrName>style.visibility</p:attrName>
                                        </p:attrNameLst>
                                      </p:cBhvr>
                                      <p:to>
                                        <p:strVal val="visible"/>
                                      </p:to>
                                    </p:set>
                                    <p:animEffect transition="in" filter="fade">
                                      <p:cBhvr>
                                        <p:cTn id="10" dur="500"/>
                                        <p:tgtEl>
                                          <p:spTgt spid="757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a:t>
            </a:r>
            <a:r>
              <a:rPr lang="en-US" dirty="0" err="1"/>
              <a:t>args</a:t>
            </a:r>
            <a:r>
              <a:rPr lang="en-US" dirty="0"/>
              <a:t> to </a:t>
            </a:r>
            <a:r>
              <a:rPr lang="en-US" dirty="0">
                <a:solidFill>
                  <a:srgbClr val="660066"/>
                </a:solidFill>
                <a:latin typeface="Courier New"/>
                <a:cs typeface="Courier New"/>
              </a:rPr>
              <a:t>{}</a:t>
            </a:r>
          </a:p>
        </p:txBody>
      </p:sp>
      <p:sp>
        <p:nvSpPr>
          <p:cNvPr id="3" name="Content Placeholder 2"/>
          <p:cNvSpPr>
            <a:spLocks noGrp="1"/>
          </p:cNvSpPr>
          <p:nvPr>
            <p:ph idx="1"/>
          </p:nvPr>
        </p:nvSpPr>
        <p:spPr/>
        <p:txBody>
          <a:bodyPr/>
          <a:lstStyle/>
          <a:p>
            <a:r>
              <a:rPr lang="en-US" dirty="0"/>
              <a:t>The string is modified so that the </a:t>
            </a:r>
            <a:r>
              <a:rPr lang="en-US" dirty="0">
                <a:solidFill>
                  <a:srgbClr val="660066"/>
                </a:solidFill>
                <a:latin typeface="Courier New"/>
                <a:cs typeface="Courier New"/>
              </a:rPr>
              <a:t>{} </a:t>
            </a:r>
            <a:r>
              <a:rPr lang="en-US" dirty="0"/>
              <a:t>elements in the string are replaced by the format method arguments</a:t>
            </a:r>
          </a:p>
          <a:p>
            <a:r>
              <a:rPr lang="en-US" dirty="0"/>
              <a:t>The replacement is in order: first </a:t>
            </a:r>
            <a:r>
              <a:rPr lang="en-US" dirty="0">
                <a:solidFill>
                  <a:srgbClr val="660066"/>
                </a:solidFill>
                <a:latin typeface="Courier New"/>
                <a:cs typeface="Courier New"/>
              </a:rPr>
              <a:t>{} </a:t>
            </a:r>
            <a:r>
              <a:rPr lang="en-US" dirty="0"/>
              <a:t>is replaced by the first argument, second </a:t>
            </a:r>
            <a:r>
              <a:rPr lang="en-US" dirty="0">
                <a:solidFill>
                  <a:srgbClr val="660066"/>
                </a:solidFill>
                <a:latin typeface="Courier New"/>
                <a:cs typeface="Courier New"/>
              </a:rPr>
              <a:t>{} </a:t>
            </a:r>
            <a:r>
              <a:rPr lang="en-US" dirty="0"/>
              <a:t>by the second argument and so forth.</a:t>
            </a:r>
          </a:p>
          <a:p>
            <a:endParaRPr lang="en-US" dirty="0">
              <a:solidFill>
                <a:srgbClr val="000090"/>
              </a:solidFill>
              <a:latin typeface="Courier New"/>
              <a:ea typeface="Courier New" pitchFamily="-108" charset="0"/>
              <a:cs typeface="Courier New"/>
            </a:endParaRPr>
          </a:p>
          <a:p>
            <a:pPr marL="0" indent="0">
              <a:buNone/>
            </a:pPr>
            <a:r>
              <a:rPr lang="en-US" dirty="0">
                <a:solidFill>
                  <a:srgbClr val="000090"/>
                </a:solidFill>
                <a:latin typeface="Courier New"/>
                <a:ea typeface="Courier New" pitchFamily="-108" charset="0"/>
                <a:cs typeface="Courier New"/>
              </a:rPr>
              <a:t>print("First: {}, Second: {} </a:t>
            </a:r>
            <a:r>
              <a:rPr lang="en-US" dirty="0" err="1">
                <a:solidFill>
                  <a:srgbClr val="000090"/>
                </a:solidFill>
                <a:latin typeface="Courier New"/>
                <a:ea typeface="Courier New" pitchFamily="-108" charset="0"/>
                <a:cs typeface="Courier New"/>
              </a:rPr>
              <a:t>value".format</a:t>
            </a:r>
            <a:r>
              <a:rPr lang="en-US" dirty="0">
                <a:solidFill>
                  <a:srgbClr val="000090"/>
                </a:solidFill>
                <a:latin typeface="Courier New"/>
                <a:ea typeface="Courier New" pitchFamily="-108" charset="0"/>
                <a:cs typeface="Courier New"/>
              </a:rPr>
              <a:t>(x, y</a:t>
            </a:r>
            <a:r>
              <a:rPr lang="en-US" dirty="0">
                <a:solidFill>
                  <a:srgbClr val="000090"/>
                </a:solidFill>
                <a:latin typeface="Courier New" pitchFamily="-108" charset="0"/>
                <a:ea typeface="Courier New" pitchFamily="-108" charset="0"/>
                <a:cs typeface="Courier New" pitchFamily="-108" charset="0"/>
              </a:rPr>
              <a:t>))</a:t>
            </a:r>
            <a:endParaRPr lang="en-US" dirty="0"/>
          </a:p>
          <a:p>
            <a:endParaRPr lang="en-US" dirty="0"/>
          </a:p>
        </p:txBody>
      </p:sp>
      <p:sp>
        <p:nvSpPr>
          <p:cNvPr id="4" name="Slide Number Placeholder 3"/>
          <p:cNvSpPr>
            <a:spLocks noGrp="1"/>
          </p:cNvSpPr>
          <p:nvPr>
            <p:ph type="sldNum" sz="quarter" idx="12"/>
          </p:nvPr>
        </p:nvSpPr>
        <p:spPr/>
        <p:txBody>
          <a:bodyPr/>
          <a:lstStyle/>
          <a:p>
            <a:fld id="{B7E84A10-CF9E-E142-AA5B-D4A548E7394F}" type="slidenum">
              <a:rPr lang="en-AU" smtClean="0"/>
              <a:t>37</a:t>
            </a:fld>
            <a:endParaRPr lang="en-AU"/>
          </a:p>
        </p:txBody>
      </p:sp>
    </p:spTree>
    <p:extLst>
      <p:ext uri="{BB962C8B-B14F-4D97-AF65-F5344CB8AC3E}">
        <p14:creationId xmlns:p14="http://schemas.microsoft.com/office/powerpoint/2010/main" val="2667354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685800" y="1447800"/>
            <a:ext cx="7848600" cy="3538099"/>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a:ea typeface="ＭＳ Ｐゴシック" pitchFamily="-108" charset="-128"/>
                <a:cs typeface="ＭＳ Ｐゴシック" pitchFamily="-108" charset="-128"/>
              </a:rPr>
              <a:t>Format string</a:t>
            </a:r>
          </a:p>
        </p:txBody>
      </p:sp>
      <p:sp>
        <p:nvSpPr>
          <p:cNvPr id="81923" name="Rectangle 3"/>
          <p:cNvSpPr>
            <a:spLocks noGrp="1" noChangeArrowheads="1"/>
          </p:cNvSpPr>
          <p:nvPr>
            <p:ph idx="1"/>
          </p:nvPr>
        </p:nvSpPr>
        <p:spPr/>
        <p:txBody>
          <a:bodyPr/>
          <a:lstStyle/>
          <a:p>
            <a:pPr eaLnBrk="1" hangingPunct="1">
              <a:lnSpc>
                <a:spcPct val="90000"/>
              </a:lnSpc>
            </a:pPr>
            <a:r>
              <a:rPr lang="en-US" dirty="0">
                <a:ea typeface="ＭＳ Ｐゴシック" pitchFamily="-108" charset="-128"/>
                <a:cs typeface="ＭＳ Ｐゴシック" pitchFamily="-108" charset="-128"/>
              </a:rPr>
              <a:t>the content of the curly bracket elements are the format string, descriptors of how to organize that particular substitution.</a:t>
            </a:r>
          </a:p>
          <a:p>
            <a:pPr lvl="1">
              <a:lnSpc>
                <a:spcPct val="90000"/>
              </a:lnSpc>
            </a:pPr>
            <a:r>
              <a:rPr lang="en-US" dirty="0">
                <a:ea typeface="ＭＳ Ｐゴシック" pitchFamily="-108" charset="-128"/>
                <a:cs typeface="ＭＳ Ｐゴシック" pitchFamily="-108" charset="-128"/>
              </a:rPr>
              <a:t>types are the kind of thing to substitute, numbers indicate total spaces.</a:t>
            </a:r>
          </a:p>
        </p:txBody>
      </p:sp>
      <p:pic>
        <p:nvPicPr>
          <p:cNvPr id="3" name="Picture 2"/>
          <p:cNvPicPr>
            <a:picLocks noChangeAspect="1"/>
          </p:cNvPicPr>
          <p:nvPr/>
        </p:nvPicPr>
        <p:blipFill>
          <a:blip r:embed="rId3"/>
          <a:stretch>
            <a:fillRect/>
          </a:stretch>
        </p:blipFill>
        <p:spPr>
          <a:xfrm>
            <a:off x="685800" y="4419600"/>
            <a:ext cx="3840480" cy="2133600"/>
          </a:xfrm>
          <a:prstGeom prst="rect">
            <a:avLst/>
          </a:prstGeom>
        </p:spPr>
      </p:pic>
      <p:pic>
        <p:nvPicPr>
          <p:cNvPr id="4" name="Picture 3"/>
          <p:cNvPicPr>
            <a:picLocks noChangeAspect="1"/>
          </p:cNvPicPr>
          <p:nvPr/>
        </p:nvPicPr>
        <p:blipFill>
          <a:blip r:embed="rId4"/>
          <a:stretch>
            <a:fillRect/>
          </a:stretch>
        </p:blipFill>
        <p:spPr>
          <a:xfrm>
            <a:off x="4648200" y="4876800"/>
            <a:ext cx="2895600" cy="1447800"/>
          </a:xfrm>
          <a:prstGeom prst="rect">
            <a:avLst/>
          </a:prstGeom>
        </p:spPr>
      </p:pic>
      <p:sp>
        <p:nvSpPr>
          <p:cNvPr id="2" name="Rectangle 1"/>
          <p:cNvSpPr/>
          <p:nvPr/>
        </p:nvSpPr>
        <p:spPr>
          <a:xfrm>
            <a:off x="1295400" y="3609522"/>
            <a:ext cx="5791200" cy="523220"/>
          </a:xfrm>
          <a:prstGeom prst="rect">
            <a:avLst/>
          </a:prstGeom>
        </p:spPr>
        <p:txBody>
          <a:bodyPr wrap="square">
            <a:spAutoFit/>
          </a:bodyPr>
          <a:lstStyle/>
          <a:p>
            <a:pPr marL="0" indent="0">
              <a:buNone/>
            </a:pPr>
            <a:r>
              <a:rPr lang="en-US" sz="2800" dirty="0">
                <a:solidFill>
                  <a:srgbClr val="000090"/>
                </a:solidFill>
                <a:latin typeface="Courier New"/>
                <a:ea typeface="Courier New" pitchFamily="-108" charset="0"/>
                <a:cs typeface="Courier New"/>
              </a:rPr>
              <a:t>{:.2f}	{:4}		{:&gt;10s}</a:t>
            </a:r>
            <a:endParaRPr lang="en-US" dirty="0"/>
          </a:p>
        </p:txBody>
      </p:sp>
      <p:sp>
        <p:nvSpPr>
          <p:cNvPr id="5" name="Slide Number Placeholder 4"/>
          <p:cNvSpPr>
            <a:spLocks noGrp="1"/>
          </p:cNvSpPr>
          <p:nvPr>
            <p:ph type="sldNum" sz="quarter" idx="12"/>
          </p:nvPr>
        </p:nvSpPr>
        <p:spPr/>
        <p:txBody>
          <a:bodyPr/>
          <a:lstStyle/>
          <a:p>
            <a:fld id="{B7E84A10-CF9E-E142-AA5B-D4A548E7394F}" type="slidenum">
              <a:rPr lang="en-AU" smtClean="0"/>
              <a:t>39</a:t>
            </a:fld>
            <a:endParaRPr lang="en-AU"/>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ea typeface="ＭＳ Ｐゴシック" pitchFamily="-111" charset="-128"/>
                <a:cs typeface="ＭＳ Ｐゴシック" pitchFamily="-111" charset="-128"/>
              </a:rPr>
              <a:t>And then there is """ """</a:t>
            </a:r>
          </a:p>
        </p:txBody>
      </p:sp>
      <p:sp>
        <p:nvSpPr>
          <p:cNvPr id="19459" name="Rectangle 3"/>
          <p:cNvSpPr>
            <a:spLocks noGrp="1" noChangeArrowheads="1"/>
          </p:cNvSpPr>
          <p:nvPr>
            <p:ph idx="1"/>
          </p:nvPr>
        </p:nvSpPr>
        <p:spPr/>
        <p:txBody>
          <a:bodyPr/>
          <a:lstStyle/>
          <a:p>
            <a:pPr eaLnBrk="1" hangingPunct="1">
              <a:lnSpc>
                <a:spcPct val="90000"/>
              </a:lnSpc>
            </a:pPr>
            <a:r>
              <a:rPr lang="en-US" dirty="0">
                <a:ea typeface="ＭＳ Ｐゴシック" pitchFamily="-111" charset="-128"/>
                <a:cs typeface="ＭＳ Ｐゴシック" pitchFamily="-111" charset="-128"/>
              </a:rPr>
              <a:t>triple quotes preserve both the vertical and horizontal formatting of the string</a:t>
            </a:r>
          </a:p>
          <a:p>
            <a:pPr eaLnBrk="1" hangingPunct="1">
              <a:lnSpc>
                <a:spcPct val="90000"/>
              </a:lnSpc>
            </a:pPr>
            <a:r>
              <a:rPr lang="en-US" dirty="0">
                <a:ea typeface="ＭＳ Ｐゴシック" pitchFamily="-111" charset="-128"/>
                <a:cs typeface="ＭＳ Ｐゴシック" pitchFamily="-111" charset="-128"/>
              </a:rPr>
              <a:t>allows you to type tables, paragraphs, whatever and preserve the formatting</a:t>
            </a:r>
          </a:p>
          <a:p>
            <a:pPr marL="0" indent="0" eaLnBrk="1" hangingPunct="1">
              <a:lnSpc>
                <a:spcPct val="90000"/>
              </a:lnSpc>
              <a:buNone/>
            </a:pPr>
            <a:endParaRPr lang="en-US" dirty="0">
              <a:ea typeface="ＭＳ Ｐゴシック" pitchFamily="-111" charset="-128"/>
              <a:cs typeface="ＭＳ Ｐゴシック" pitchFamily="-111" charset="-128"/>
            </a:endParaRPr>
          </a:p>
          <a:p>
            <a:pPr indent="2566988" eaLnBrk="1" hangingPunct="1">
              <a:lnSpc>
                <a:spcPct val="90000"/>
              </a:lnSpc>
              <a:buFont typeface="Wingdings" pitchFamily="-111" charset="2"/>
              <a:buNone/>
            </a:pPr>
            <a:r>
              <a:rPr lang="en-US" dirty="0">
                <a:solidFill>
                  <a:srgbClr val="000000"/>
                </a:solidFill>
                <a:latin typeface="Courier New"/>
                <a:ea typeface="ＭＳ Ｐゴシック" pitchFamily="-111" charset="-128"/>
                <a:cs typeface="Courier New"/>
              </a:rPr>
              <a:t>"""this is</a:t>
            </a:r>
          </a:p>
          <a:p>
            <a:pPr indent="2566988" eaLnBrk="1" hangingPunct="1">
              <a:lnSpc>
                <a:spcPct val="90000"/>
              </a:lnSpc>
              <a:buFont typeface="Wingdings" pitchFamily="-111" charset="2"/>
              <a:buNone/>
            </a:pPr>
            <a:r>
              <a:rPr lang="en-US" dirty="0">
                <a:solidFill>
                  <a:srgbClr val="000000"/>
                </a:solidFill>
                <a:latin typeface="Courier New"/>
                <a:ea typeface="ＭＳ Ｐゴシック" pitchFamily="-111" charset="-128"/>
                <a:cs typeface="Courier New"/>
              </a:rPr>
              <a:t>a test</a:t>
            </a:r>
          </a:p>
          <a:p>
            <a:pPr indent="2566988" eaLnBrk="1" hangingPunct="1">
              <a:lnSpc>
                <a:spcPct val="90000"/>
              </a:lnSpc>
              <a:buFont typeface="Wingdings" pitchFamily="-111" charset="2"/>
              <a:buNone/>
            </a:pPr>
            <a:r>
              <a:rPr lang="en-US" dirty="0">
                <a:solidFill>
                  <a:srgbClr val="000000"/>
                </a:solidFill>
                <a:latin typeface="Courier New"/>
                <a:ea typeface="ＭＳ Ｐゴシック" pitchFamily="-111" charset="-128"/>
                <a:cs typeface="Courier New"/>
              </a:rPr>
              <a:t>today"""</a:t>
            </a:r>
          </a:p>
        </p:txBody>
      </p:sp>
      <p:sp>
        <p:nvSpPr>
          <p:cNvPr id="2" name="Slide Number Placeholder 1"/>
          <p:cNvSpPr>
            <a:spLocks noGrp="1"/>
          </p:cNvSpPr>
          <p:nvPr>
            <p:ph type="sldNum" sz="quarter" idx="12"/>
          </p:nvPr>
        </p:nvSpPr>
        <p:spPr/>
        <p:txBody>
          <a:bodyPr/>
          <a:lstStyle/>
          <a:p>
            <a:fld id="{B7E84A10-CF9E-E142-AA5B-D4A548E7394F}" type="slidenum">
              <a:rPr lang="en-AU" smtClean="0"/>
              <a:t>4</a:t>
            </a:fld>
            <a:endParaRPr lang="en-AU"/>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format string</a:t>
            </a:r>
          </a:p>
        </p:txBody>
      </p:sp>
      <p:sp>
        <p:nvSpPr>
          <p:cNvPr id="3" name="Content Placeholder 2"/>
          <p:cNvSpPr>
            <a:spLocks noGrp="1"/>
          </p:cNvSpPr>
          <p:nvPr>
            <p:ph idx="1"/>
          </p:nvPr>
        </p:nvSpPr>
        <p:spPr/>
        <p:txBody>
          <a:bodyPr>
            <a:normAutofit lnSpcReduction="10000"/>
          </a:bodyPr>
          <a:lstStyle/>
          <a:p>
            <a:r>
              <a:rPr lang="en-US" dirty="0"/>
              <a:t>Each bracket looks like </a:t>
            </a:r>
          </a:p>
          <a:p>
            <a:pPr marL="0" indent="0">
              <a:buNone/>
            </a:pPr>
            <a:r>
              <a:rPr lang="en-US" dirty="0"/>
              <a:t>	</a:t>
            </a:r>
            <a:r>
              <a:rPr lang="en-US" sz="2400" dirty="0">
                <a:latin typeface="Courier New"/>
                <a:cs typeface="Courier New"/>
              </a:rPr>
              <a:t>{:align width .precision type}</a:t>
            </a:r>
          </a:p>
          <a:p>
            <a:pPr lvl="1"/>
            <a:r>
              <a:rPr lang="en-US" dirty="0">
                <a:latin typeface="Courier New"/>
                <a:cs typeface="Courier New"/>
              </a:rPr>
              <a:t>align</a:t>
            </a:r>
            <a:r>
              <a:rPr lang="en-US" dirty="0"/>
              <a:t> is optional (defaults: left for strings, </a:t>
            </a:r>
            <a:br>
              <a:rPr lang="en-US" dirty="0"/>
            </a:br>
            <a:r>
              <a:rPr lang="en-US" dirty="0"/>
              <a:t>right for numbers)</a:t>
            </a:r>
          </a:p>
          <a:p>
            <a:pPr lvl="1"/>
            <a:r>
              <a:rPr lang="en-US" dirty="0">
                <a:latin typeface="Courier New"/>
                <a:cs typeface="Courier New"/>
              </a:rPr>
              <a:t>width</a:t>
            </a:r>
            <a:r>
              <a:rPr lang="en-US" dirty="0"/>
              <a:t> is how many spaces (default: just enough)</a:t>
            </a:r>
          </a:p>
          <a:p>
            <a:pPr lvl="1"/>
            <a:r>
              <a:rPr lang="en-US" dirty="0">
                <a:latin typeface="Courier New"/>
                <a:cs typeface="Courier New"/>
              </a:rPr>
              <a:t>.precision </a:t>
            </a:r>
            <a:r>
              <a:rPr lang="en-US" dirty="0"/>
              <a:t>is for floating point rounding (default: no rounding)</a:t>
            </a:r>
          </a:p>
          <a:p>
            <a:pPr lvl="1"/>
            <a:r>
              <a:rPr lang="en-US" dirty="0">
                <a:latin typeface="Courier New"/>
                <a:cs typeface="Courier New"/>
              </a:rPr>
              <a:t>type</a:t>
            </a:r>
            <a:r>
              <a:rPr lang="en-US" dirty="0"/>
              <a:t> is the expected type (error if the </a:t>
            </a:r>
            <a:r>
              <a:rPr lang="en-US" dirty="0" err="1"/>
              <a:t>arg</a:t>
            </a:r>
            <a:r>
              <a:rPr lang="en-US" dirty="0"/>
              <a:t> is the wrong type), this is optional in some cases</a:t>
            </a:r>
          </a:p>
        </p:txBody>
      </p:sp>
      <p:sp>
        <p:nvSpPr>
          <p:cNvPr id="4" name="Slide Number Placeholder 3"/>
          <p:cNvSpPr>
            <a:spLocks noGrp="1"/>
          </p:cNvSpPr>
          <p:nvPr>
            <p:ph type="sldNum" sz="quarter" idx="12"/>
          </p:nvPr>
        </p:nvSpPr>
        <p:spPr/>
        <p:txBody>
          <a:bodyPr/>
          <a:lstStyle/>
          <a:p>
            <a:fld id="{B7E84A10-CF9E-E142-AA5B-D4A548E7394F}" type="slidenum">
              <a:rPr lang="en-AU" smtClean="0"/>
              <a:t>40</a:t>
            </a:fld>
            <a:endParaRPr lang="en-AU"/>
          </a:p>
        </p:txBody>
      </p:sp>
    </p:spTree>
    <p:extLst>
      <p:ext uri="{BB962C8B-B14F-4D97-AF65-F5344CB8AC3E}">
        <p14:creationId xmlns:p14="http://schemas.microsoft.com/office/powerpoint/2010/main" val="3953188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tretch>
            <a:fillRect/>
          </a:stretch>
        </p:blipFill>
        <p:spPr>
          <a:xfrm>
            <a:off x="152400" y="457200"/>
            <a:ext cx="6153150" cy="3429000"/>
          </a:xfrm>
        </p:spPr>
      </p:pic>
      <p:pic>
        <p:nvPicPr>
          <p:cNvPr id="4" name="Content Placeholder 4"/>
          <p:cNvPicPr>
            <a:picLocks noChangeAspect="1"/>
          </p:cNvPicPr>
          <p:nvPr/>
        </p:nvPicPr>
        <p:blipFill>
          <a:blip r:embed="rId3"/>
          <a:stretch>
            <a:fillRect/>
          </a:stretch>
        </p:blipFill>
        <p:spPr>
          <a:xfrm>
            <a:off x="3041445" y="4343400"/>
            <a:ext cx="5861255" cy="21717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dirty="0">
                <a:ea typeface="ＭＳ Ｐゴシック" pitchFamily="-108" charset="-128"/>
                <a:cs typeface="ＭＳ Ｐゴシック" pitchFamily="-108" charset="-128"/>
              </a:rPr>
              <a:t>Floating Point Precision</a:t>
            </a:r>
          </a:p>
        </p:txBody>
      </p:sp>
      <p:sp>
        <p:nvSpPr>
          <p:cNvPr id="90115" name="Rectangle 3"/>
          <p:cNvSpPr>
            <a:spLocks noGrp="1" noChangeArrowheads="1"/>
          </p:cNvSpPr>
          <p:nvPr>
            <p:ph idx="1"/>
          </p:nvPr>
        </p:nvSpPr>
        <p:spPr>
          <a:xfrm>
            <a:off x="457200" y="1524000"/>
            <a:ext cx="8229600" cy="4343400"/>
          </a:xfrm>
        </p:spPr>
        <p:txBody>
          <a:bodyPr/>
          <a:lstStyle/>
          <a:p>
            <a:pPr marL="0" indent="0" eaLnBrk="1" hangingPunct="1">
              <a:buNone/>
            </a:pPr>
            <a:r>
              <a:rPr lang="en-US" dirty="0">
                <a:latin typeface="+mj-lt"/>
                <a:ea typeface="Courier New" pitchFamily="-108" charset="0"/>
                <a:cs typeface="Courier New" pitchFamily="-108" charset="0"/>
              </a:rPr>
              <a:t>Can round floating point to specific number of decimal places</a:t>
            </a:r>
          </a:p>
          <a:p>
            <a:pPr marL="0" indent="0" eaLnBrk="1" hangingPunct="1">
              <a:buNone/>
            </a:pPr>
            <a:endParaRPr lang="en-US" dirty="0">
              <a:latin typeface="+mj-lt"/>
              <a:ea typeface="Courier New" pitchFamily="-108" charset="0"/>
              <a:cs typeface="Courier New" pitchFamily="-108" charset="0"/>
            </a:endParaRPr>
          </a:p>
        </p:txBody>
      </p:sp>
      <p:pic>
        <p:nvPicPr>
          <p:cNvPr id="2" name="Picture 1"/>
          <p:cNvPicPr>
            <a:picLocks noChangeAspect="1"/>
          </p:cNvPicPr>
          <p:nvPr/>
        </p:nvPicPr>
        <p:blipFill>
          <a:blip r:embed="rId3"/>
          <a:stretch>
            <a:fillRect/>
          </a:stretch>
        </p:blipFill>
        <p:spPr>
          <a:xfrm>
            <a:off x="34888" y="2865886"/>
            <a:ext cx="9143999" cy="2189087"/>
          </a:xfrm>
          <a:prstGeom prst="rect">
            <a:avLst/>
          </a:prstGeom>
        </p:spPr>
      </p:pic>
      <p:sp>
        <p:nvSpPr>
          <p:cNvPr id="3" name="Slide Number Placeholder 2"/>
          <p:cNvSpPr>
            <a:spLocks noGrp="1"/>
          </p:cNvSpPr>
          <p:nvPr>
            <p:ph type="sldNum" sz="quarter" idx="12"/>
          </p:nvPr>
        </p:nvSpPr>
        <p:spPr/>
        <p:txBody>
          <a:bodyPr/>
          <a:lstStyle/>
          <a:p>
            <a:fld id="{B7E84A10-CF9E-E142-AA5B-D4A548E7394F}" type="slidenum">
              <a:rPr lang="en-AU" smtClean="0"/>
              <a:t>42</a:t>
            </a:fld>
            <a:endParaRPr lang="en-AU"/>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Do this now</a:t>
            </a:r>
          </a:p>
        </p:txBody>
      </p:sp>
      <p:sp>
        <p:nvSpPr>
          <p:cNvPr id="3" name="Content Placeholder 2"/>
          <p:cNvSpPr>
            <a:spLocks noGrp="1"/>
          </p:cNvSpPr>
          <p:nvPr>
            <p:ph idx="1"/>
          </p:nvPr>
        </p:nvSpPr>
        <p:spPr/>
        <p:txBody>
          <a:bodyPr/>
          <a:lstStyle/>
          <a:p>
            <a:r>
              <a:rPr lang="en-AU" dirty="0"/>
              <a:t>Write a print statement using the format method to print like:</a:t>
            </a:r>
          </a:p>
          <a:p>
            <a:pPr marL="0" indent="0">
              <a:buNone/>
            </a:pPr>
            <a:endParaRPr lang="en-AU" dirty="0">
              <a:latin typeface="Consolas" charset="0"/>
              <a:ea typeface="Consolas" charset="0"/>
              <a:cs typeface="Consolas" charset="0"/>
            </a:endParaRPr>
          </a:p>
          <a:p>
            <a:pPr marL="0" indent="0">
              <a:buNone/>
            </a:pPr>
            <a:r>
              <a:rPr lang="en-AU" dirty="0">
                <a:latin typeface="Consolas" charset="0"/>
                <a:ea typeface="Consolas" charset="0"/>
                <a:cs typeface="Consolas" charset="0"/>
              </a:rPr>
              <a:t>name = "Monty"</a:t>
            </a:r>
          </a:p>
          <a:p>
            <a:pPr marL="0" indent="0">
              <a:buNone/>
            </a:pPr>
            <a:r>
              <a:rPr lang="en-AU" dirty="0">
                <a:latin typeface="Consolas" charset="0"/>
                <a:ea typeface="Consolas" charset="0"/>
                <a:cs typeface="Consolas" charset="0"/>
              </a:rPr>
              <a:t>money = 73.6</a:t>
            </a:r>
          </a:p>
          <a:p>
            <a:pPr marL="0" indent="0">
              <a:buNone/>
            </a:pPr>
            <a:r>
              <a:rPr lang="en-AU" dirty="0">
                <a:latin typeface="Consolas" charset="0"/>
                <a:ea typeface="Consolas" charset="0"/>
                <a:cs typeface="Consolas" charset="0"/>
              </a:rPr>
              <a:t># TODO: output with string formatting</a:t>
            </a:r>
          </a:p>
          <a:p>
            <a:pPr marL="0" indent="0">
              <a:buNone/>
            </a:pPr>
            <a:endParaRPr lang="en-AU" dirty="0">
              <a:latin typeface="Consolas" charset="0"/>
              <a:ea typeface="Consolas" charset="0"/>
              <a:cs typeface="Consolas" charset="0"/>
            </a:endParaRPr>
          </a:p>
          <a:p>
            <a:pPr marL="0" indent="0">
              <a:buNone/>
            </a:pPr>
            <a:r>
              <a:rPr lang="en-AU" dirty="0">
                <a:latin typeface="Consolas" charset="0"/>
                <a:ea typeface="Consolas" charset="0"/>
                <a:cs typeface="Consolas" charset="0"/>
              </a:rPr>
              <a:t>Output: Monty has $73.60</a:t>
            </a:r>
          </a:p>
        </p:txBody>
      </p:sp>
      <p:sp>
        <p:nvSpPr>
          <p:cNvPr id="4" name="Slide Number Placeholder 3"/>
          <p:cNvSpPr>
            <a:spLocks noGrp="1"/>
          </p:cNvSpPr>
          <p:nvPr>
            <p:ph type="sldNum" sz="quarter" idx="12"/>
          </p:nvPr>
        </p:nvSpPr>
        <p:spPr/>
        <p:txBody>
          <a:bodyPr/>
          <a:lstStyle/>
          <a:p>
            <a:fld id="{B7E84A10-CF9E-E142-AA5B-D4A548E7394F}" type="slidenum">
              <a:rPr lang="en-AU" smtClean="0"/>
              <a:t>43</a:t>
            </a:fld>
            <a:endParaRPr lang="en-AU"/>
          </a:p>
        </p:txBody>
      </p:sp>
    </p:spTree>
    <p:extLst>
      <p:ext uri="{BB962C8B-B14F-4D97-AF65-F5344CB8AC3E}">
        <p14:creationId xmlns:p14="http://schemas.microsoft.com/office/powerpoint/2010/main" val="322613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More string formatting</a:t>
            </a:r>
          </a:p>
        </p:txBody>
      </p:sp>
      <p:sp>
        <p:nvSpPr>
          <p:cNvPr id="5" name="Content Placeholder 4"/>
          <p:cNvSpPr>
            <a:spLocks noGrp="1"/>
          </p:cNvSpPr>
          <p:nvPr>
            <p:ph idx="1"/>
          </p:nvPr>
        </p:nvSpPr>
        <p:spPr>
          <a:xfrm>
            <a:off x="0" y="1600200"/>
            <a:ext cx="9144000" cy="4525963"/>
          </a:xfrm>
        </p:spPr>
        <p:txBody>
          <a:bodyPr/>
          <a:lstStyle/>
          <a:p>
            <a:pPr marL="0" indent="0">
              <a:buNone/>
            </a:pPr>
            <a:r>
              <a:rPr lang="en-US" dirty="0"/>
              <a:t>We can </a:t>
            </a:r>
            <a:r>
              <a:rPr lang="en-US" dirty="0" err="1"/>
              <a:t>customise</a:t>
            </a:r>
            <a:r>
              <a:rPr lang="en-US" dirty="0"/>
              <a:t> the formatting even more:</a:t>
            </a:r>
          </a:p>
          <a:p>
            <a:pPr marL="0" indent="0">
              <a:buNone/>
            </a:pPr>
            <a:endParaRPr lang="en-US" dirty="0"/>
          </a:p>
          <a:p>
            <a:pPr marL="0" indent="0">
              <a:buNone/>
            </a:pPr>
            <a:r>
              <a:rPr lang="en-US" sz="3600" dirty="0">
                <a:latin typeface="Courier New"/>
                <a:cs typeface="Courier New"/>
              </a:rPr>
              <a:t>{</a:t>
            </a:r>
            <a:r>
              <a:rPr lang="en-US" sz="3600" dirty="0" err="1">
                <a:latin typeface="Courier New"/>
                <a:cs typeface="Courier New"/>
              </a:rPr>
              <a:t>arg</a:t>
            </a:r>
            <a:r>
              <a:rPr lang="en-US" sz="3600" dirty="0">
                <a:latin typeface="Courier New"/>
                <a:cs typeface="Courier New"/>
              </a:rPr>
              <a:t> : fill align sign # 0 width , .precision type}</a:t>
            </a:r>
          </a:p>
          <a:p>
            <a:pPr marL="0" indent="0">
              <a:buNone/>
            </a:pPr>
            <a:endParaRPr lang="en-US" sz="3600" dirty="0">
              <a:cs typeface="Courier New"/>
            </a:endParaRPr>
          </a:p>
          <a:p>
            <a:pPr marL="0" indent="0">
              <a:buNone/>
            </a:pPr>
            <a:r>
              <a:rPr lang="en-US" sz="3600" dirty="0">
                <a:cs typeface="Courier New"/>
              </a:rPr>
              <a:t>That's a lot, so let's look at the details</a:t>
            </a:r>
          </a:p>
        </p:txBody>
      </p:sp>
      <p:sp>
        <p:nvSpPr>
          <p:cNvPr id="2" name="Slide Number Placeholder 1"/>
          <p:cNvSpPr>
            <a:spLocks noGrp="1"/>
          </p:cNvSpPr>
          <p:nvPr>
            <p:ph type="sldNum" sz="quarter" idx="12"/>
          </p:nvPr>
        </p:nvSpPr>
        <p:spPr/>
        <p:txBody>
          <a:bodyPr/>
          <a:lstStyle/>
          <a:p>
            <a:fld id="{B7E84A10-CF9E-E142-AA5B-D4A548E7394F}" type="slidenum">
              <a:rPr lang="en-AU" smtClean="0"/>
              <a:t>44</a:t>
            </a:fld>
            <a:endParaRPr lang="en-AU"/>
          </a:p>
        </p:txBody>
      </p:sp>
    </p:spTree>
    <p:extLst>
      <p:ext uri="{BB962C8B-B14F-4D97-AF65-F5344CB8AC3E}">
        <p14:creationId xmlns:p14="http://schemas.microsoft.com/office/powerpoint/2010/main" val="421047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arg</a:t>
            </a:r>
            <a:endParaRPr lang="en-US" dirty="0"/>
          </a:p>
        </p:txBody>
      </p:sp>
      <p:sp>
        <p:nvSpPr>
          <p:cNvPr id="3" name="Content Placeholder 2"/>
          <p:cNvSpPr>
            <a:spLocks noGrp="1"/>
          </p:cNvSpPr>
          <p:nvPr>
            <p:ph idx="1"/>
          </p:nvPr>
        </p:nvSpPr>
        <p:spPr/>
        <p:txBody>
          <a:bodyPr/>
          <a:lstStyle/>
          <a:p>
            <a:pPr marL="0" indent="0">
              <a:buNone/>
            </a:pPr>
            <a:r>
              <a:rPr lang="en-US" dirty="0"/>
              <a:t>To override the {}-to-argument matching we have seen, you can indicate the argument you want in the bracket</a:t>
            </a:r>
          </a:p>
          <a:p>
            <a:r>
              <a:rPr lang="en-US" dirty="0"/>
              <a:t>if other descriptor stuff is needed, it goes behind the </a:t>
            </a:r>
            <a:r>
              <a:rPr lang="en-US" dirty="0" err="1"/>
              <a:t>arg</a:t>
            </a:r>
            <a:r>
              <a:rPr lang="en-US" dirty="0"/>
              <a:t>, separated by a :</a:t>
            </a:r>
          </a:p>
        </p:txBody>
      </p:sp>
      <p:pic>
        <p:nvPicPr>
          <p:cNvPr id="4" name="Picture 3"/>
          <p:cNvPicPr>
            <a:picLocks noChangeAspect="1"/>
          </p:cNvPicPr>
          <p:nvPr/>
        </p:nvPicPr>
        <p:blipFill>
          <a:blip r:embed="rId3"/>
          <a:stretch>
            <a:fillRect/>
          </a:stretch>
        </p:blipFill>
        <p:spPr>
          <a:xfrm>
            <a:off x="-1" y="4495800"/>
            <a:ext cx="8485909" cy="533400"/>
          </a:xfrm>
          <a:prstGeom prst="rect">
            <a:avLst/>
          </a:prstGeom>
        </p:spPr>
      </p:pic>
      <p:sp>
        <p:nvSpPr>
          <p:cNvPr id="5" name="Slide Number Placeholder 4"/>
          <p:cNvSpPr>
            <a:spLocks noGrp="1"/>
          </p:cNvSpPr>
          <p:nvPr>
            <p:ph type="sldNum" sz="quarter" idx="12"/>
          </p:nvPr>
        </p:nvSpPr>
        <p:spPr/>
        <p:txBody>
          <a:bodyPr/>
          <a:lstStyle/>
          <a:p>
            <a:fld id="{B7E84A10-CF9E-E142-AA5B-D4A548E7394F}" type="slidenum">
              <a:rPr lang="en-AU" smtClean="0"/>
              <a:t>45</a:t>
            </a:fld>
            <a:endParaRPr lang="en-AU"/>
          </a:p>
        </p:txBody>
      </p:sp>
    </p:spTree>
    <p:extLst>
      <p:ext uri="{BB962C8B-B14F-4D97-AF65-F5344CB8AC3E}">
        <p14:creationId xmlns:p14="http://schemas.microsoft.com/office/powerpoint/2010/main" val="591135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endParaRPr lang="en-US" dirty="0"/>
          </a:p>
        </p:txBody>
      </p:sp>
      <p:sp>
        <p:nvSpPr>
          <p:cNvPr id="5" name="Content Placeholder 4"/>
          <p:cNvSpPr>
            <a:spLocks noGrp="1"/>
          </p:cNvSpPr>
          <p:nvPr>
            <p:ph idx="1"/>
          </p:nvPr>
        </p:nvSpPr>
        <p:spPr/>
        <p:txBody>
          <a:bodyPr>
            <a:normAutofit fontScale="92500" lnSpcReduction="10000"/>
          </a:bodyPr>
          <a:lstStyle/>
          <a:p>
            <a:r>
              <a:rPr lang="en-US" dirty="0" err="1"/>
              <a:t>args</a:t>
            </a:r>
            <a:r>
              <a:rPr lang="en-US" dirty="0"/>
              <a:t> are before the :, format after</a:t>
            </a:r>
          </a:p>
          <a:p>
            <a:endParaRPr lang="en-US" dirty="0"/>
          </a:p>
          <a:p>
            <a:endParaRPr lang="en-US" dirty="0"/>
          </a:p>
          <a:p>
            <a:endParaRPr lang="en-US" dirty="0"/>
          </a:p>
          <a:p>
            <a:r>
              <a:rPr lang="en-US" dirty="0"/>
              <a:t>for example {1:0=+10d} means:</a:t>
            </a:r>
          </a:p>
          <a:p>
            <a:r>
              <a:rPr lang="en-US" dirty="0"/>
              <a:t>1	</a:t>
            </a:r>
            <a:r>
              <a:rPr lang="en-US" dirty="0">
                <a:sym typeface="Wingdings"/>
              </a:rPr>
              <a:t> </a:t>
            </a:r>
            <a:r>
              <a:rPr lang="en-US" dirty="0"/>
              <a:t>second (count from 0) </a:t>
            </a:r>
            <a:r>
              <a:rPr lang="en-US" dirty="0" err="1"/>
              <a:t>arg</a:t>
            </a:r>
            <a:r>
              <a:rPr lang="en-US" dirty="0"/>
              <a:t> of format, 35</a:t>
            </a:r>
          </a:p>
          <a:p>
            <a:r>
              <a:rPr lang="en-US" dirty="0"/>
              <a:t>:	</a:t>
            </a:r>
            <a:r>
              <a:rPr lang="en-US" dirty="0">
                <a:sym typeface="Wingdings"/>
              </a:rPr>
              <a:t> </a:t>
            </a:r>
            <a:r>
              <a:rPr lang="en-US" dirty="0"/>
              <a:t>separator</a:t>
            </a:r>
          </a:p>
          <a:p>
            <a:r>
              <a:rPr lang="en-US" dirty="0"/>
              <a:t>0= 	</a:t>
            </a:r>
            <a:r>
              <a:rPr lang="en-US" dirty="0">
                <a:sym typeface="Wingdings"/>
              </a:rPr>
              <a:t></a:t>
            </a:r>
            <a:r>
              <a:rPr lang="en-US" dirty="0"/>
              <a:t>fill with 0's</a:t>
            </a:r>
          </a:p>
          <a:p>
            <a:r>
              <a:rPr lang="en-US" dirty="0"/>
              <a:t>+	</a:t>
            </a:r>
            <a:r>
              <a:rPr lang="en-US" dirty="0">
                <a:sym typeface="Wingdings"/>
              </a:rPr>
              <a:t> </a:t>
            </a:r>
            <a:r>
              <a:rPr lang="en-US" dirty="0"/>
              <a:t>plus or minus sign</a:t>
            </a:r>
          </a:p>
          <a:p>
            <a:r>
              <a:rPr lang="en-US" dirty="0"/>
              <a:t>10d</a:t>
            </a:r>
            <a:r>
              <a:rPr lang="en-US" dirty="0">
                <a:sym typeface="Wingdings"/>
              </a:rPr>
              <a:t> </a:t>
            </a:r>
            <a:r>
              <a:rPr lang="en-US" dirty="0"/>
              <a:t>occupy 10 spaces (left justify) decimal</a:t>
            </a:r>
          </a:p>
        </p:txBody>
      </p:sp>
      <p:pic>
        <p:nvPicPr>
          <p:cNvPr id="6" name="Picture 5"/>
          <p:cNvPicPr>
            <a:picLocks noChangeAspect="1"/>
          </p:cNvPicPr>
          <p:nvPr/>
        </p:nvPicPr>
        <p:blipFill>
          <a:blip r:embed="rId3"/>
          <a:stretch>
            <a:fillRect/>
          </a:stretch>
        </p:blipFill>
        <p:spPr>
          <a:xfrm>
            <a:off x="0" y="1880196"/>
            <a:ext cx="8991600" cy="659208"/>
          </a:xfrm>
          <a:prstGeom prst="rect">
            <a:avLst/>
          </a:prstGeom>
        </p:spPr>
      </p:pic>
      <p:cxnSp>
        <p:nvCxnSpPr>
          <p:cNvPr id="4" name="Straight Arrow Connector 3"/>
          <p:cNvCxnSpPr/>
          <p:nvPr/>
        </p:nvCxnSpPr>
        <p:spPr>
          <a:xfrm flipV="1">
            <a:off x="2971800" y="2539404"/>
            <a:ext cx="0" cy="5847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B7E84A10-CF9E-E142-AA5B-D4A548E7394F}" type="slidenum">
              <a:rPr lang="en-AU" smtClean="0"/>
              <a:t>46</a:t>
            </a:fld>
            <a:endParaRPr lang="en-AU"/>
          </a:p>
        </p:txBody>
      </p:sp>
    </p:spTree>
    <p:extLst>
      <p:ext uri="{BB962C8B-B14F-4D97-AF65-F5344CB8AC3E}">
        <p14:creationId xmlns:p14="http://schemas.microsoft.com/office/powerpoint/2010/main" val="961316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nice for tables</a:t>
            </a:r>
          </a:p>
        </p:txBody>
      </p:sp>
      <p:pic>
        <p:nvPicPr>
          <p:cNvPr id="4" name="Content Placeholder 3"/>
          <p:cNvPicPr>
            <a:picLocks noGrp="1" noChangeAspect="1"/>
          </p:cNvPicPr>
          <p:nvPr>
            <p:ph idx="1"/>
          </p:nvPr>
        </p:nvPicPr>
        <p:blipFill>
          <a:blip r:embed="rId2"/>
          <a:srcRect t="-36629" b="-36629"/>
          <a:stretch>
            <a:fillRect/>
          </a:stretch>
        </p:blipFill>
        <p:spPr>
          <a:xfrm>
            <a:off x="41535" y="1219200"/>
            <a:ext cx="8922375" cy="4906963"/>
          </a:xfrm>
        </p:spPr>
      </p:pic>
      <p:sp>
        <p:nvSpPr>
          <p:cNvPr id="3" name="Slide Number Placeholder 2"/>
          <p:cNvSpPr>
            <a:spLocks noGrp="1"/>
          </p:cNvSpPr>
          <p:nvPr>
            <p:ph type="sldNum" sz="quarter" idx="12"/>
          </p:nvPr>
        </p:nvSpPr>
        <p:spPr/>
        <p:txBody>
          <a:bodyPr/>
          <a:lstStyle/>
          <a:p>
            <a:fld id="{B7E84A10-CF9E-E142-AA5B-D4A548E7394F}" type="slidenum">
              <a:rPr lang="en-AU" smtClean="0"/>
              <a:t>47</a:t>
            </a:fld>
            <a:endParaRPr lang="en-AU"/>
          </a:p>
        </p:txBody>
      </p:sp>
    </p:spTree>
    <p:extLst>
      <p:ext uri="{BB962C8B-B14F-4D97-AF65-F5344CB8AC3E}">
        <p14:creationId xmlns:p14="http://schemas.microsoft.com/office/powerpoint/2010/main" val="98834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3"/>
          <p:cNvSpPr>
            <a:spLocks noGrp="1"/>
          </p:cNvSpPr>
          <p:nvPr>
            <p:ph type="ctrTitle"/>
          </p:nvPr>
        </p:nvSpPr>
        <p:spPr/>
        <p:txBody>
          <a:bodyPr/>
          <a:lstStyle/>
          <a:p>
            <a:r>
              <a:rPr lang="en-US" dirty="0">
                <a:ea typeface="ＭＳ Ｐゴシック" pitchFamily="-108" charset="-128"/>
                <a:cs typeface="ＭＳ Ｐゴシック" pitchFamily="-108" charset="-128"/>
              </a:rPr>
              <a:t>Iteration</a:t>
            </a:r>
          </a:p>
        </p:txBody>
      </p:sp>
      <p:sp>
        <p:nvSpPr>
          <p:cNvPr id="68611" name="Subtitle 4"/>
          <p:cNvSpPr>
            <a:spLocks noGrp="1"/>
          </p:cNvSpPr>
          <p:nvPr>
            <p:ph type="subTitle" idx="1"/>
          </p:nvPr>
        </p:nvSpPr>
        <p:spPr/>
        <p:txBody>
          <a:bodyPr/>
          <a:lstStyle/>
          <a:p>
            <a:pPr>
              <a:buFont typeface="Wingdings" pitchFamily="-108" charset="2"/>
              <a:buNone/>
            </a:pPr>
            <a:endParaRPr lang="en-US">
              <a:ea typeface="ＭＳ Ｐゴシック" pitchFamily="-108" charset="-128"/>
              <a:cs typeface="ＭＳ Ｐゴシック" pitchFamily="-108" charset="-128"/>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dirty="0">
                <a:ea typeface="ＭＳ Ｐゴシック" pitchFamily="-108" charset="-128"/>
                <a:cs typeface="ＭＳ Ｐゴシック" pitchFamily="-108" charset="-128"/>
              </a:rPr>
              <a:t>Iteration through a sequence</a:t>
            </a:r>
          </a:p>
        </p:txBody>
      </p:sp>
      <p:sp>
        <p:nvSpPr>
          <p:cNvPr id="69635" name="Rectangle 3"/>
          <p:cNvSpPr>
            <a:spLocks noGrp="1" noChangeArrowheads="1"/>
          </p:cNvSpPr>
          <p:nvPr>
            <p:ph idx="1"/>
          </p:nvPr>
        </p:nvSpPr>
        <p:spPr/>
        <p:txBody>
          <a:bodyPr/>
          <a:lstStyle/>
          <a:p>
            <a:pPr eaLnBrk="1" hangingPunct="1"/>
            <a:r>
              <a:rPr lang="en-US" dirty="0">
                <a:ea typeface="ＭＳ Ｐゴシック" pitchFamily="-108" charset="-128"/>
                <a:cs typeface="ＭＳ Ｐゴシック" pitchFamily="-108" charset="-128"/>
              </a:rPr>
              <a:t>We can use the for statement for iteration, such as the elements of a list or a string</a:t>
            </a:r>
          </a:p>
          <a:p>
            <a:r>
              <a:rPr lang="en-US" dirty="0">
                <a:ea typeface="Arial" pitchFamily="-108" charset="0"/>
                <a:cs typeface="Arial" pitchFamily="-108" charset="0"/>
              </a:rPr>
              <a:t>We use the for statement to process each element of a list, one element at a time</a:t>
            </a:r>
          </a:p>
          <a:p>
            <a:pPr marL="0" indent="0">
              <a:buNone/>
            </a:pPr>
            <a:endParaRPr lang="en-US" dirty="0">
              <a:latin typeface="Courier New" pitchFamily="-108" charset="0"/>
              <a:ea typeface="Courier New" pitchFamily="-108" charset="0"/>
              <a:cs typeface="Courier New" pitchFamily="-108" charset="0"/>
            </a:endParaRPr>
          </a:p>
          <a:p>
            <a:pPr marL="0" indent="0">
              <a:buNone/>
            </a:pPr>
            <a:r>
              <a:rPr lang="en-US" dirty="0">
                <a:latin typeface="Courier New" pitchFamily="-108" charset="0"/>
                <a:ea typeface="Courier New" pitchFamily="-108" charset="0"/>
                <a:cs typeface="Courier New" pitchFamily="-108" charset="0"/>
              </a:rPr>
              <a:t>for item in sequence:</a:t>
            </a:r>
          </a:p>
          <a:p>
            <a:pPr marL="0" indent="0">
              <a:buNone/>
            </a:pPr>
            <a:r>
              <a:rPr lang="en-US" dirty="0">
                <a:latin typeface="Courier New" pitchFamily="-108" charset="0"/>
                <a:ea typeface="Courier New" pitchFamily="-108" charset="0"/>
                <a:cs typeface="Courier New" pitchFamily="-108" charset="0"/>
              </a:rPr>
              <a:t>	suite</a:t>
            </a:r>
          </a:p>
          <a:p>
            <a:pPr eaLnBrk="1" hangingPunct="1"/>
            <a:endParaRPr lang="en-US" dirty="0">
              <a:ea typeface="ＭＳ Ｐゴシック" pitchFamily="-108" charset="-128"/>
              <a:cs typeface="ＭＳ Ｐゴシック" pitchFamily="-108" charset="-128"/>
            </a:endParaRPr>
          </a:p>
        </p:txBody>
      </p:sp>
      <p:sp>
        <p:nvSpPr>
          <p:cNvPr id="2" name="Slide Number Placeholder 1"/>
          <p:cNvSpPr>
            <a:spLocks noGrp="1"/>
          </p:cNvSpPr>
          <p:nvPr>
            <p:ph type="sldNum" sz="quarter" idx="12"/>
          </p:nvPr>
        </p:nvSpPr>
        <p:spPr/>
        <p:txBody>
          <a:bodyPr/>
          <a:lstStyle/>
          <a:p>
            <a:fld id="{B7E84A10-CF9E-E142-AA5B-D4A548E7394F}" type="slidenum">
              <a:rPr lang="en-AU" smtClean="0"/>
              <a:t>49</a:t>
            </a:fld>
            <a:endParaRPr lang="en-AU"/>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Non-printing (escape) characters</a:t>
            </a:r>
          </a:p>
        </p:txBody>
      </p:sp>
      <p:sp>
        <p:nvSpPr>
          <p:cNvPr id="3" name="Content Placeholder 2"/>
          <p:cNvSpPr>
            <a:spLocks noGrp="1"/>
          </p:cNvSpPr>
          <p:nvPr>
            <p:ph idx="1"/>
          </p:nvPr>
        </p:nvSpPr>
        <p:spPr/>
        <p:txBody>
          <a:bodyPr/>
          <a:lstStyle/>
          <a:p>
            <a:pPr marL="0" indent="0">
              <a:buNone/>
            </a:pPr>
            <a:r>
              <a:rPr lang="en-US" dirty="0"/>
              <a:t>If inserted directly, are preceded by a backslash </a:t>
            </a:r>
            <a:br>
              <a:rPr lang="en-US" dirty="0"/>
            </a:br>
            <a:r>
              <a:rPr lang="en-US" dirty="0"/>
              <a:t>(the \ character)</a:t>
            </a:r>
          </a:p>
          <a:p>
            <a:r>
              <a:rPr lang="en-US" dirty="0"/>
              <a:t>new line		</a:t>
            </a:r>
            <a:r>
              <a:rPr lang="fr-FR" dirty="0">
                <a:solidFill>
                  <a:srgbClr val="000090"/>
                </a:solidFill>
                <a:latin typeface="Courier New"/>
                <a:cs typeface="Courier New"/>
              </a:rPr>
              <a:t>'</a:t>
            </a:r>
            <a:r>
              <a:rPr lang="en-US" dirty="0">
                <a:solidFill>
                  <a:srgbClr val="000090"/>
                </a:solidFill>
                <a:latin typeface="Courier New"/>
                <a:cs typeface="Courier New"/>
              </a:rPr>
              <a:t>\n</a:t>
            </a:r>
            <a:r>
              <a:rPr lang="fr-FR" dirty="0">
                <a:solidFill>
                  <a:srgbClr val="000090"/>
                </a:solidFill>
                <a:latin typeface="Courier New"/>
                <a:cs typeface="Courier New"/>
              </a:rPr>
              <a:t>'</a:t>
            </a:r>
            <a:endParaRPr lang="en-US" dirty="0">
              <a:solidFill>
                <a:srgbClr val="000090"/>
              </a:solidFill>
              <a:latin typeface="Courier New"/>
              <a:cs typeface="Courier New"/>
            </a:endParaRPr>
          </a:p>
          <a:p>
            <a:r>
              <a:rPr lang="en-US" dirty="0"/>
              <a:t>tab			</a:t>
            </a:r>
            <a:r>
              <a:rPr lang="fr-FR" dirty="0">
                <a:solidFill>
                  <a:srgbClr val="000090"/>
                </a:solidFill>
                <a:latin typeface="Courier New"/>
                <a:cs typeface="Courier New"/>
              </a:rPr>
              <a:t>'</a:t>
            </a:r>
            <a:r>
              <a:rPr lang="en-US" dirty="0">
                <a:solidFill>
                  <a:srgbClr val="000090"/>
                </a:solidFill>
                <a:latin typeface="Courier New"/>
                <a:cs typeface="Courier New"/>
              </a:rPr>
              <a:t>\t</a:t>
            </a:r>
            <a:r>
              <a:rPr lang="fr-FR" dirty="0">
                <a:solidFill>
                  <a:srgbClr val="000090"/>
                </a:solidFill>
                <a:latin typeface="Courier New"/>
                <a:cs typeface="Courier New"/>
              </a:rPr>
              <a:t>'</a:t>
            </a:r>
          </a:p>
          <a:p>
            <a:r>
              <a:rPr lang="en-US" dirty="0"/>
              <a:t>backslash	</a:t>
            </a:r>
            <a:r>
              <a:rPr lang="fr-FR" dirty="0">
                <a:solidFill>
                  <a:srgbClr val="000090"/>
                </a:solidFill>
                <a:latin typeface="Courier New"/>
                <a:cs typeface="Courier New"/>
              </a:rPr>
              <a:t>'</a:t>
            </a:r>
            <a:r>
              <a:rPr lang="en-US" dirty="0">
                <a:solidFill>
                  <a:srgbClr val="000090"/>
                </a:solidFill>
                <a:latin typeface="Courier New"/>
                <a:cs typeface="Courier New"/>
              </a:rPr>
              <a:t>\\</a:t>
            </a:r>
            <a:r>
              <a:rPr lang="fr-FR" dirty="0">
                <a:solidFill>
                  <a:srgbClr val="000090"/>
                </a:solidFill>
                <a:latin typeface="Courier New"/>
                <a:cs typeface="Courier New"/>
              </a:rPr>
              <a:t>'</a:t>
            </a:r>
          </a:p>
          <a:p>
            <a:r>
              <a:rPr lang="en-US" dirty="0"/>
              <a:t>and others...</a:t>
            </a:r>
            <a:endParaRPr lang="fr-FR" dirty="0">
              <a:solidFill>
                <a:srgbClr val="000090"/>
              </a:solidFill>
              <a:latin typeface="Courier New"/>
              <a:cs typeface="Courier New"/>
            </a:endParaRPr>
          </a:p>
        </p:txBody>
      </p:sp>
      <p:sp>
        <p:nvSpPr>
          <p:cNvPr id="4" name="Slide Number Placeholder 3"/>
          <p:cNvSpPr>
            <a:spLocks noGrp="1"/>
          </p:cNvSpPr>
          <p:nvPr>
            <p:ph type="sldNum" sz="quarter" idx="12"/>
          </p:nvPr>
        </p:nvSpPr>
        <p:spPr/>
        <p:txBody>
          <a:bodyPr/>
          <a:lstStyle/>
          <a:p>
            <a:fld id="{B7E84A10-CF9E-E142-AA5B-D4A548E7394F}" type="slidenum">
              <a:rPr lang="en-AU" smtClean="0"/>
              <a:t>5</a:t>
            </a:fld>
            <a:endParaRPr lang="en-AU"/>
          </a:p>
        </p:txBody>
      </p:sp>
    </p:spTree>
    <p:extLst>
      <p:ext uri="{BB962C8B-B14F-4D97-AF65-F5344CB8AC3E}">
        <p14:creationId xmlns:p14="http://schemas.microsoft.com/office/powerpoint/2010/main" val="2042929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a:blip r:embed="rId2"/>
          <a:stretch>
            <a:fillRect/>
          </a:stretch>
        </p:blipFill>
        <p:spPr>
          <a:xfrm>
            <a:off x="152400" y="1143000"/>
            <a:ext cx="8767293" cy="3200400"/>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enumerate function	</a:t>
            </a:r>
          </a:p>
        </p:txBody>
      </p:sp>
      <p:sp>
        <p:nvSpPr>
          <p:cNvPr id="5" name="Content Placeholder 4"/>
          <p:cNvSpPr>
            <a:spLocks noGrp="1"/>
          </p:cNvSpPr>
          <p:nvPr>
            <p:ph idx="1"/>
          </p:nvPr>
        </p:nvSpPr>
        <p:spPr/>
        <p:txBody>
          <a:bodyPr/>
          <a:lstStyle/>
          <a:p>
            <a:r>
              <a:rPr lang="en-US" dirty="0"/>
              <a:t>The enumerate function returns two values: the index of an element and the element itself</a:t>
            </a:r>
          </a:p>
          <a:p>
            <a:r>
              <a:rPr lang="en-US" dirty="0"/>
              <a:t>Can use it to iterate through both the index and element simultaneously, doing dual assignment</a:t>
            </a:r>
          </a:p>
        </p:txBody>
      </p:sp>
      <p:sp>
        <p:nvSpPr>
          <p:cNvPr id="2" name="Slide Number Placeholder 1"/>
          <p:cNvSpPr>
            <a:spLocks noGrp="1"/>
          </p:cNvSpPr>
          <p:nvPr>
            <p:ph type="sldNum" sz="quarter" idx="12"/>
          </p:nvPr>
        </p:nvSpPr>
        <p:spPr/>
        <p:txBody>
          <a:bodyPr/>
          <a:lstStyle/>
          <a:p>
            <a:fld id="{B7E84A10-CF9E-E142-AA5B-D4A548E7394F}" type="slidenum">
              <a:rPr lang="en-AU" smtClean="0"/>
              <a:t>51</a:t>
            </a:fld>
            <a:endParaRPr lang="en-AU"/>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a:blip r:embed="rId3"/>
          <a:stretch>
            <a:fillRect/>
          </a:stretch>
        </p:blipFill>
        <p:spPr>
          <a:xfrm>
            <a:off x="228600" y="1219200"/>
            <a:ext cx="8653762" cy="3048000"/>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split function</a:t>
            </a:r>
          </a:p>
        </p:txBody>
      </p:sp>
      <p:sp>
        <p:nvSpPr>
          <p:cNvPr id="4" name="Content Placeholder 3"/>
          <p:cNvSpPr>
            <a:spLocks noGrp="1"/>
          </p:cNvSpPr>
          <p:nvPr>
            <p:ph idx="1"/>
          </p:nvPr>
        </p:nvSpPr>
        <p:spPr/>
        <p:txBody>
          <a:bodyPr/>
          <a:lstStyle/>
          <a:p>
            <a:r>
              <a:rPr lang="en-US" dirty="0"/>
              <a:t>The </a:t>
            </a:r>
            <a:r>
              <a:rPr lang="en-US" dirty="0">
                <a:solidFill>
                  <a:srgbClr val="000090"/>
                </a:solidFill>
                <a:latin typeface="Courier New"/>
                <a:cs typeface="Courier New"/>
              </a:rPr>
              <a:t>split</a:t>
            </a:r>
            <a:r>
              <a:rPr lang="en-US" dirty="0">
                <a:solidFill>
                  <a:srgbClr val="000090"/>
                </a:solidFill>
              </a:rPr>
              <a:t> </a:t>
            </a:r>
            <a:r>
              <a:rPr lang="en-US" dirty="0"/>
              <a:t>function will take a string and break it into a </a:t>
            </a:r>
            <a:r>
              <a:rPr lang="en-US" b="1" dirty="0"/>
              <a:t>list </a:t>
            </a:r>
            <a:r>
              <a:rPr lang="en-US" dirty="0"/>
              <a:t>containing multiple new string parts depending on the argument character.</a:t>
            </a:r>
          </a:p>
          <a:p>
            <a:r>
              <a:rPr lang="en-US" dirty="0"/>
              <a:t>by default, if no argument is provided, split is on any whitespace character (tab, blank, etc.)</a:t>
            </a:r>
          </a:p>
          <a:p>
            <a:r>
              <a:rPr lang="en-US" dirty="0"/>
              <a:t>you can assign the pieces with multiple assignment if you know how many pieces are yielded.</a:t>
            </a:r>
          </a:p>
        </p:txBody>
      </p:sp>
      <p:sp>
        <p:nvSpPr>
          <p:cNvPr id="2" name="Slide Number Placeholder 1"/>
          <p:cNvSpPr>
            <a:spLocks noGrp="1"/>
          </p:cNvSpPr>
          <p:nvPr>
            <p:ph type="sldNum" sz="quarter" idx="12"/>
          </p:nvPr>
        </p:nvSpPr>
        <p:spPr/>
        <p:txBody>
          <a:bodyPr/>
          <a:lstStyle/>
          <a:p>
            <a:fld id="{B7E84A10-CF9E-E142-AA5B-D4A548E7394F}" type="slidenum">
              <a:rPr lang="en-AU" smtClean="0"/>
              <a:t>53</a:t>
            </a:fld>
            <a:endParaRPr lang="en-AU"/>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reorder a name</a:t>
            </a:r>
          </a:p>
        </p:txBody>
      </p:sp>
      <p:pic>
        <p:nvPicPr>
          <p:cNvPr id="6" name="Content Placeholder 5"/>
          <p:cNvPicPr>
            <a:picLocks noGrp="1" noChangeAspect="1"/>
          </p:cNvPicPr>
          <p:nvPr>
            <p:ph idx="1"/>
          </p:nvPr>
        </p:nvPicPr>
        <p:blipFill>
          <a:blip r:embed="rId2"/>
          <a:stretch>
            <a:fillRect/>
          </a:stretch>
        </p:blipFill>
        <p:spPr>
          <a:xfrm>
            <a:off x="457199" y="1447800"/>
            <a:ext cx="7338501" cy="3276600"/>
          </a:xfrm>
        </p:spPr>
      </p:pic>
      <p:sp>
        <p:nvSpPr>
          <p:cNvPr id="3" name="Slide Number Placeholder 2"/>
          <p:cNvSpPr>
            <a:spLocks noGrp="1"/>
          </p:cNvSpPr>
          <p:nvPr>
            <p:ph type="sldNum" sz="quarter" idx="12"/>
          </p:nvPr>
        </p:nvSpPr>
        <p:spPr/>
        <p:txBody>
          <a:bodyPr/>
          <a:lstStyle/>
          <a:p>
            <a:fld id="{B7E84A10-CF9E-E142-AA5B-D4A548E7394F}" type="slidenum">
              <a:rPr lang="en-AU" smtClean="0"/>
              <a:t>54</a:t>
            </a:fld>
            <a:endParaRPr lang="en-AU"/>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Representation</a:t>
            </a:r>
          </a:p>
        </p:txBody>
      </p:sp>
      <p:sp>
        <p:nvSpPr>
          <p:cNvPr id="3" name="Content Placeholder 2"/>
          <p:cNvSpPr>
            <a:spLocks noGrp="1"/>
          </p:cNvSpPr>
          <p:nvPr>
            <p:ph idx="1"/>
          </p:nvPr>
        </p:nvSpPr>
        <p:spPr/>
        <p:txBody>
          <a:bodyPr/>
          <a:lstStyle/>
          <a:p>
            <a:r>
              <a:rPr lang="en-US" dirty="0"/>
              <a:t>every character is "mapped" (associated) with an integer</a:t>
            </a:r>
          </a:p>
          <a:p>
            <a:r>
              <a:rPr lang="en-US" dirty="0"/>
              <a:t>UTF-8, subset of Unicode, is such a mapping</a:t>
            </a:r>
          </a:p>
          <a:p>
            <a:r>
              <a:rPr lang="en-US" dirty="0"/>
              <a:t>the function </a:t>
            </a:r>
            <a:r>
              <a:rPr lang="en-US" dirty="0" err="1">
                <a:solidFill>
                  <a:srgbClr val="000090"/>
                </a:solidFill>
                <a:latin typeface="Courier New"/>
                <a:cs typeface="Courier New"/>
              </a:rPr>
              <a:t>ord</a:t>
            </a:r>
            <a:r>
              <a:rPr lang="en-US" dirty="0">
                <a:solidFill>
                  <a:srgbClr val="000090"/>
                </a:solidFill>
                <a:latin typeface="Courier New"/>
                <a:cs typeface="Courier New"/>
              </a:rPr>
              <a:t>()</a:t>
            </a:r>
            <a:r>
              <a:rPr lang="en-US" dirty="0">
                <a:solidFill>
                  <a:srgbClr val="000090"/>
                </a:solidFill>
              </a:rPr>
              <a:t> </a:t>
            </a:r>
            <a:r>
              <a:rPr lang="en-US" dirty="0"/>
              <a:t>takes a character and returns its UTF-8 integer value, </a:t>
            </a:r>
            <a:r>
              <a:rPr lang="en-US" dirty="0" err="1">
                <a:solidFill>
                  <a:srgbClr val="000090"/>
                </a:solidFill>
                <a:latin typeface="Courier New"/>
                <a:cs typeface="Courier New"/>
              </a:rPr>
              <a:t>chr</a:t>
            </a:r>
            <a:r>
              <a:rPr lang="en-US" dirty="0">
                <a:solidFill>
                  <a:srgbClr val="000090"/>
                </a:solidFill>
                <a:latin typeface="Courier New"/>
                <a:cs typeface="Courier New"/>
              </a:rPr>
              <a:t>() </a:t>
            </a:r>
            <a:r>
              <a:rPr lang="en-US" dirty="0"/>
              <a:t>takes an integer and returns the UTF-8 character.</a:t>
            </a:r>
          </a:p>
          <a:p>
            <a:endParaRPr lang="en-US" dirty="0"/>
          </a:p>
          <a:p>
            <a:r>
              <a:rPr lang="en-US" dirty="0"/>
              <a:t>You occasionally need to watch out for special characters like </a:t>
            </a:r>
            <a:r>
              <a:rPr lang="en-AU" dirty="0"/>
              <a:t>© </a:t>
            </a:r>
            <a:r>
              <a:rPr lang="en-AU" dirty="0">
                <a:sym typeface="Wingdings" pitchFamily="2" charset="2"/>
              </a:rPr>
              <a:t></a:t>
            </a:r>
            <a:r>
              <a:rPr lang="en-AU" dirty="0"/>
              <a:t> </a:t>
            </a:r>
            <a:endParaRPr lang="en-US" dirty="0"/>
          </a:p>
        </p:txBody>
      </p:sp>
      <p:sp>
        <p:nvSpPr>
          <p:cNvPr id="4" name="Slide Number Placeholder 3"/>
          <p:cNvSpPr>
            <a:spLocks noGrp="1"/>
          </p:cNvSpPr>
          <p:nvPr>
            <p:ph type="sldNum" sz="quarter" idx="12"/>
          </p:nvPr>
        </p:nvSpPr>
        <p:spPr/>
        <p:txBody>
          <a:bodyPr/>
          <a:lstStyle/>
          <a:p>
            <a:fld id="{B7E84A10-CF9E-E142-AA5B-D4A548E7394F}" type="slidenum">
              <a:rPr lang="en-AU" smtClean="0"/>
              <a:t>6</a:t>
            </a:fld>
            <a:endParaRPr lang="en-AU"/>
          </a:p>
        </p:txBody>
      </p:sp>
    </p:spTree>
    <p:extLst>
      <p:ext uri="{BB962C8B-B14F-4D97-AF65-F5344CB8AC3E}">
        <p14:creationId xmlns:p14="http://schemas.microsoft.com/office/powerpoint/2010/main" val="3106599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0600" y="274638"/>
            <a:ext cx="3505200" cy="1143000"/>
          </a:xfrm>
        </p:spPr>
        <p:txBody>
          <a:bodyPr/>
          <a:lstStyle/>
          <a:p>
            <a:r>
              <a:rPr lang="en-US" dirty="0"/>
              <a:t>Subset of </a:t>
            </a:r>
            <a:br>
              <a:rPr lang="en-US" dirty="0"/>
            </a:br>
            <a:r>
              <a:rPr lang="en-US" dirty="0"/>
              <a:t>UTF-8</a:t>
            </a:r>
          </a:p>
        </p:txBody>
      </p:sp>
      <p:sp>
        <p:nvSpPr>
          <p:cNvPr id="3" name="Content Placeholder 2"/>
          <p:cNvSpPr>
            <a:spLocks noGrp="1"/>
          </p:cNvSpPr>
          <p:nvPr>
            <p:ph idx="1"/>
          </p:nvPr>
        </p:nvSpPr>
        <p:spPr>
          <a:xfrm>
            <a:off x="5486400" y="1981200"/>
            <a:ext cx="3200400" cy="1295399"/>
          </a:xfrm>
        </p:spPr>
        <p:txBody>
          <a:bodyPr/>
          <a:lstStyle/>
          <a:p>
            <a:pPr marL="0" indent="0">
              <a:buNone/>
            </a:pPr>
            <a:r>
              <a:rPr lang="en-US" dirty="0"/>
              <a:t>See Appendix D for the full set</a:t>
            </a:r>
          </a:p>
        </p:txBody>
      </p:sp>
      <p:pic>
        <p:nvPicPr>
          <p:cNvPr id="5" name="Picture 4"/>
          <p:cNvPicPr>
            <a:picLocks noChangeAspect="1"/>
          </p:cNvPicPr>
          <p:nvPr/>
        </p:nvPicPr>
        <p:blipFill>
          <a:blip r:embed="rId3"/>
          <a:stretch>
            <a:fillRect/>
          </a:stretch>
        </p:blipFill>
        <p:spPr>
          <a:xfrm>
            <a:off x="533400" y="457200"/>
            <a:ext cx="4267200" cy="5956751"/>
          </a:xfrm>
          <a:prstGeom prst="rect">
            <a:avLst/>
          </a:prstGeom>
        </p:spPr>
      </p:pic>
      <p:sp>
        <p:nvSpPr>
          <p:cNvPr id="4" name="Slide Number Placeholder 3"/>
          <p:cNvSpPr>
            <a:spLocks noGrp="1"/>
          </p:cNvSpPr>
          <p:nvPr>
            <p:ph type="sldNum" sz="quarter" idx="12"/>
          </p:nvPr>
        </p:nvSpPr>
        <p:spPr/>
        <p:txBody>
          <a:bodyPr/>
          <a:lstStyle/>
          <a:p>
            <a:fld id="{B7E84A10-CF9E-E142-AA5B-D4A548E7394F}" type="slidenum">
              <a:rPr lang="en-AU" smtClean="0"/>
              <a:t>7</a:t>
            </a:fld>
            <a:endParaRPr lang="en-AU"/>
          </a:p>
        </p:txBody>
      </p:sp>
    </p:spTree>
    <p:extLst>
      <p:ext uri="{BB962C8B-B14F-4D97-AF65-F5344CB8AC3E}">
        <p14:creationId xmlns:p14="http://schemas.microsoft.com/office/powerpoint/2010/main" val="2786755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Index</a:t>
            </a:r>
          </a:p>
        </p:txBody>
      </p:sp>
      <p:sp>
        <p:nvSpPr>
          <p:cNvPr id="3" name="Content Placeholder 2"/>
          <p:cNvSpPr>
            <a:spLocks noGrp="1"/>
          </p:cNvSpPr>
          <p:nvPr>
            <p:ph idx="1"/>
          </p:nvPr>
        </p:nvSpPr>
        <p:spPr/>
        <p:txBody>
          <a:bodyPr/>
          <a:lstStyle/>
          <a:p>
            <a:r>
              <a:rPr lang="en-US" dirty="0"/>
              <a:t>Because the elements of a string are a sequence, we can associate each element with an </a:t>
            </a:r>
            <a:r>
              <a:rPr lang="en-US" b="1" i="1" dirty="0"/>
              <a:t>index</a:t>
            </a:r>
            <a:r>
              <a:rPr lang="en-US" dirty="0"/>
              <a:t>, a location in the sequence:</a:t>
            </a:r>
          </a:p>
          <a:p>
            <a:pPr lvl="1"/>
            <a:r>
              <a:rPr lang="en-US" dirty="0"/>
              <a:t>positive values count up from the left, beginning with index 0</a:t>
            </a:r>
          </a:p>
          <a:p>
            <a:pPr lvl="1"/>
            <a:r>
              <a:rPr lang="en-US" dirty="0"/>
              <a:t>negative values count down from the right, starting with -1</a:t>
            </a:r>
          </a:p>
        </p:txBody>
      </p:sp>
      <p:pic>
        <p:nvPicPr>
          <p:cNvPr id="4" name="Content Placeholder 4"/>
          <p:cNvPicPr>
            <a:picLocks noChangeAspect="1"/>
          </p:cNvPicPr>
          <p:nvPr/>
        </p:nvPicPr>
        <p:blipFill>
          <a:blip r:embed="rId3"/>
          <a:stretch>
            <a:fillRect/>
          </a:stretch>
        </p:blipFill>
        <p:spPr>
          <a:xfrm>
            <a:off x="2590800" y="4947956"/>
            <a:ext cx="6397153" cy="1880167"/>
          </a:xfrm>
          <a:prstGeom prst="rect">
            <a:avLst/>
          </a:prstGeom>
        </p:spPr>
      </p:pic>
      <p:sp>
        <p:nvSpPr>
          <p:cNvPr id="5" name="Slide Number Placeholder 4"/>
          <p:cNvSpPr>
            <a:spLocks noGrp="1"/>
          </p:cNvSpPr>
          <p:nvPr>
            <p:ph type="sldNum" sz="quarter" idx="12"/>
          </p:nvPr>
        </p:nvSpPr>
        <p:spPr/>
        <p:txBody>
          <a:bodyPr/>
          <a:lstStyle/>
          <a:p>
            <a:fld id="{B7E84A10-CF9E-E142-AA5B-D4A548E7394F}" type="slidenum">
              <a:rPr lang="en-AU" smtClean="0"/>
              <a:t>8</a:t>
            </a:fld>
            <a:endParaRPr lang="en-AU"/>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Accessing an element</a:t>
            </a:r>
          </a:p>
        </p:txBody>
      </p:sp>
      <p:sp>
        <p:nvSpPr>
          <p:cNvPr id="4" name="Content Placeholder 3"/>
          <p:cNvSpPr>
            <a:spLocks noGrp="1"/>
          </p:cNvSpPr>
          <p:nvPr>
            <p:ph idx="1"/>
          </p:nvPr>
        </p:nvSpPr>
        <p:spPr/>
        <p:txBody>
          <a:bodyPr/>
          <a:lstStyle/>
          <a:p>
            <a:pPr marL="0" indent="0">
              <a:buNone/>
            </a:pPr>
            <a:r>
              <a:rPr lang="en-US" dirty="0"/>
              <a:t>A particular element of the string is accessed by the index of the element surrounded by square brackets [ ]</a:t>
            </a:r>
          </a:p>
          <a:p>
            <a:pPr>
              <a:buNone/>
            </a:pPr>
            <a:r>
              <a:rPr lang="en-US" sz="2800" dirty="0" err="1">
                <a:solidFill>
                  <a:srgbClr val="2D2D8A"/>
                </a:solidFill>
                <a:latin typeface="Courier New"/>
                <a:cs typeface="Courier New"/>
              </a:rPr>
              <a:t>hello_str</a:t>
            </a:r>
            <a:r>
              <a:rPr lang="en-US" sz="2800" dirty="0">
                <a:solidFill>
                  <a:srgbClr val="2D2D8A"/>
                </a:solidFill>
                <a:latin typeface="Courier New"/>
                <a:cs typeface="Courier New"/>
              </a:rPr>
              <a:t> = </a:t>
            </a:r>
            <a:r>
              <a:rPr lang="fr-FR" sz="2800" dirty="0">
                <a:solidFill>
                  <a:srgbClr val="2D2D8A"/>
                </a:solidFill>
                <a:latin typeface="Courier New"/>
                <a:cs typeface="Courier New"/>
              </a:rPr>
              <a:t>'</a:t>
            </a:r>
            <a:r>
              <a:rPr lang="en-US" sz="2800" dirty="0">
                <a:solidFill>
                  <a:srgbClr val="2D2D8A"/>
                </a:solidFill>
                <a:latin typeface="Courier New"/>
                <a:cs typeface="Courier New"/>
              </a:rPr>
              <a:t>Hello World</a:t>
            </a:r>
            <a:r>
              <a:rPr lang="fr-FR" sz="2800" dirty="0">
                <a:solidFill>
                  <a:srgbClr val="2D2D8A"/>
                </a:solidFill>
                <a:latin typeface="Courier New"/>
                <a:cs typeface="Courier New"/>
              </a:rPr>
              <a:t>'</a:t>
            </a:r>
            <a:endParaRPr lang="en-US" sz="2800" dirty="0">
              <a:solidFill>
                <a:srgbClr val="2D2D8A"/>
              </a:solidFill>
              <a:latin typeface="Courier New"/>
              <a:cs typeface="Courier New"/>
            </a:endParaRPr>
          </a:p>
          <a:p>
            <a:pPr>
              <a:buNone/>
            </a:pPr>
            <a:r>
              <a:rPr lang="en-US" sz="2800" dirty="0">
                <a:solidFill>
                  <a:srgbClr val="2D2D8A"/>
                </a:solidFill>
                <a:latin typeface="Courier New"/>
                <a:cs typeface="Courier New"/>
              </a:rPr>
              <a:t>print(</a:t>
            </a:r>
            <a:r>
              <a:rPr lang="en-US" sz="2800" dirty="0" err="1">
                <a:solidFill>
                  <a:srgbClr val="2D2D8A"/>
                </a:solidFill>
                <a:latin typeface="Courier New"/>
                <a:cs typeface="Courier New"/>
              </a:rPr>
              <a:t>hello_str</a:t>
            </a:r>
            <a:r>
              <a:rPr lang="en-US" sz="2800" dirty="0">
                <a:solidFill>
                  <a:srgbClr val="2D2D8A"/>
                </a:solidFill>
                <a:latin typeface="Courier New"/>
                <a:cs typeface="Courier New"/>
              </a:rPr>
              <a:t>[1])  </a:t>
            </a:r>
            <a:r>
              <a:rPr lang="en-US" sz="2800" dirty="0">
                <a:latin typeface="Courier New"/>
                <a:cs typeface="Courier New"/>
              </a:rPr>
              <a:t>=&gt; </a:t>
            </a:r>
            <a:r>
              <a:rPr lang="en-US" sz="2800" dirty="0">
                <a:latin typeface="+mj-lt"/>
                <a:cs typeface="Courier New"/>
              </a:rPr>
              <a:t>prints e</a:t>
            </a:r>
          </a:p>
          <a:p>
            <a:pPr>
              <a:buNone/>
            </a:pPr>
            <a:r>
              <a:rPr lang="en-US" sz="2800" dirty="0">
                <a:solidFill>
                  <a:srgbClr val="2D2D8A"/>
                </a:solidFill>
                <a:latin typeface="Courier New"/>
                <a:cs typeface="Courier New"/>
              </a:rPr>
              <a:t>print(</a:t>
            </a:r>
            <a:r>
              <a:rPr lang="en-US" sz="2800" dirty="0" err="1">
                <a:solidFill>
                  <a:srgbClr val="2D2D8A"/>
                </a:solidFill>
                <a:latin typeface="Courier New"/>
                <a:cs typeface="Courier New"/>
              </a:rPr>
              <a:t>hello_str</a:t>
            </a:r>
            <a:r>
              <a:rPr lang="en-US" sz="2800" dirty="0">
                <a:solidFill>
                  <a:srgbClr val="2D2D8A"/>
                </a:solidFill>
                <a:latin typeface="Courier New"/>
                <a:cs typeface="Courier New"/>
              </a:rPr>
              <a:t>[-1]) </a:t>
            </a:r>
            <a:r>
              <a:rPr lang="en-US" sz="2800" dirty="0">
                <a:solidFill>
                  <a:srgbClr val="000000"/>
                </a:solidFill>
                <a:latin typeface="Courier New"/>
                <a:cs typeface="Courier New"/>
              </a:rPr>
              <a:t>=&gt; </a:t>
            </a:r>
            <a:r>
              <a:rPr lang="en-US" sz="2800" dirty="0">
                <a:solidFill>
                  <a:srgbClr val="000000"/>
                </a:solidFill>
                <a:cs typeface="Courier New"/>
              </a:rPr>
              <a:t>prints d</a:t>
            </a:r>
          </a:p>
          <a:p>
            <a:pPr>
              <a:buNone/>
            </a:pPr>
            <a:r>
              <a:rPr lang="en-US" sz="2800" dirty="0">
                <a:solidFill>
                  <a:schemeClr val="accent6"/>
                </a:solidFill>
                <a:latin typeface="Courier New"/>
                <a:cs typeface="Courier New"/>
              </a:rPr>
              <a:t>print(</a:t>
            </a:r>
            <a:r>
              <a:rPr lang="en-US" sz="2800" dirty="0" err="1">
                <a:solidFill>
                  <a:schemeClr val="accent6"/>
                </a:solidFill>
                <a:latin typeface="Courier New"/>
                <a:cs typeface="Courier New"/>
              </a:rPr>
              <a:t>hello_str</a:t>
            </a:r>
            <a:r>
              <a:rPr lang="en-US" sz="2800" dirty="0">
                <a:solidFill>
                  <a:schemeClr val="accent6"/>
                </a:solidFill>
                <a:latin typeface="Courier New"/>
                <a:cs typeface="Courier New"/>
              </a:rPr>
              <a:t>[11]) </a:t>
            </a:r>
            <a:r>
              <a:rPr lang="en-US" sz="2800" dirty="0">
                <a:solidFill>
                  <a:srgbClr val="000000"/>
                </a:solidFill>
                <a:latin typeface="Courier New"/>
                <a:cs typeface="Courier New"/>
              </a:rPr>
              <a:t>=&gt; </a:t>
            </a:r>
            <a:r>
              <a:rPr lang="en-US" sz="2800" dirty="0">
                <a:solidFill>
                  <a:srgbClr val="000000"/>
                </a:solidFill>
                <a:latin typeface="+mj-lt"/>
                <a:cs typeface="Courier New"/>
              </a:rPr>
              <a:t>ERROR</a:t>
            </a:r>
          </a:p>
        </p:txBody>
      </p:sp>
      <p:sp>
        <p:nvSpPr>
          <p:cNvPr id="2" name="Slide Number Placeholder 1"/>
          <p:cNvSpPr>
            <a:spLocks noGrp="1"/>
          </p:cNvSpPr>
          <p:nvPr>
            <p:ph type="sldNum" sz="quarter" idx="12"/>
          </p:nvPr>
        </p:nvSpPr>
        <p:spPr/>
        <p:txBody>
          <a:bodyPr/>
          <a:lstStyle/>
          <a:p>
            <a:fld id="{B7E84A10-CF9E-E142-AA5B-D4A548E7394F}" type="slidenum">
              <a:rPr lang="en-AU" smtClean="0"/>
              <a:t>9</a:t>
            </a:fld>
            <a:endParaRPr lang="en-AU"/>
          </a:p>
        </p:txBody>
      </p:sp>
    </p:spTree>
  </p:cSld>
  <p:clrMapOvr>
    <a:masterClrMapping/>
  </p:clrMapOvr>
</p:sld>
</file>

<file path=ppt/theme/theme1.xml><?xml version="1.0" encoding="utf-8"?>
<a:theme xmlns:a="http://schemas.openxmlformats.org/drawingml/2006/main" name="JCU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JCU_Lecture" id="{F29D6BF1-6C73-4A4A-982D-B57AA8A14253}" vid="{DDE338AE-7755-D542-BC4C-0691988D8E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JCU_Lecture</Template>
  <TotalTime>4540</TotalTime>
  <Words>3891</Words>
  <Application>Microsoft Office PowerPoint</Application>
  <PresentationFormat>全屏显示(4:3)</PresentationFormat>
  <Paragraphs>464</Paragraphs>
  <Slides>54</Slides>
  <Notes>39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54</vt:i4>
      </vt:variant>
    </vt:vector>
  </HeadingPairs>
  <TitlesOfParts>
    <vt:vector size="62" baseType="lpstr">
      <vt:lpstr>Rosewood Std Regular</vt:lpstr>
      <vt:lpstr>Arial</vt:lpstr>
      <vt:lpstr>Bernard MT Condensed</vt:lpstr>
      <vt:lpstr>Calibri</vt:lpstr>
      <vt:lpstr>Consolas</vt:lpstr>
      <vt:lpstr>Courier New</vt:lpstr>
      <vt:lpstr>Wingdings</vt:lpstr>
      <vt:lpstr>JCU_Lecture</vt:lpstr>
      <vt:lpstr>Do this now! (on paper preferred)</vt:lpstr>
      <vt:lpstr>PowerPoint 演示文稿</vt:lpstr>
      <vt:lpstr>Sequence of characters</vt:lpstr>
      <vt:lpstr>And then there is """ """</vt:lpstr>
      <vt:lpstr>Non-printing (escape) characters</vt:lpstr>
      <vt:lpstr>String Representation</vt:lpstr>
      <vt:lpstr>Subset of  UTF-8</vt:lpstr>
      <vt:lpstr>The Index</vt:lpstr>
      <vt:lpstr>Accessing an element</vt:lpstr>
      <vt:lpstr>Slicing: the rules</vt:lpstr>
      <vt:lpstr>half open range for slices</vt:lpstr>
      <vt:lpstr>PowerPoint 演示文稿</vt:lpstr>
      <vt:lpstr>PowerPoint 演示文稿</vt:lpstr>
      <vt:lpstr>Extended Slicing</vt:lpstr>
      <vt:lpstr>PowerPoint 演示文稿</vt:lpstr>
      <vt:lpstr>Some Python idioms</vt:lpstr>
      <vt:lpstr>Sequences are iterable</vt:lpstr>
      <vt:lpstr>what does a + b mean?</vt:lpstr>
      <vt:lpstr>Membership operations</vt:lpstr>
      <vt:lpstr>Strings are immutable</vt:lpstr>
      <vt:lpstr>String methods and functions</vt:lpstr>
      <vt:lpstr>Functions, first cut</vt:lpstr>
      <vt:lpstr>Function: len</vt:lpstr>
      <vt:lpstr>String method</vt:lpstr>
      <vt:lpstr>Example</vt:lpstr>
      <vt:lpstr>more on dot notation</vt:lpstr>
      <vt:lpstr>find</vt:lpstr>
      <vt:lpstr>Chaining methods</vt:lpstr>
      <vt:lpstr>How can you find out the methods?</vt:lpstr>
      <vt:lpstr>PowerPoint 演示文稿</vt:lpstr>
      <vt:lpstr>String methods - changing case</vt:lpstr>
      <vt:lpstr>String methods - testing strings</vt:lpstr>
      <vt:lpstr>String methods - testing strings</vt:lpstr>
      <vt:lpstr>Write code to produce:</vt:lpstr>
      <vt:lpstr>String formatting</vt:lpstr>
      <vt:lpstr>String formatting, better printing</vt:lpstr>
      <vt:lpstr>map args to {}</vt:lpstr>
      <vt:lpstr>PowerPoint 演示文稿</vt:lpstr>
      <vt:lpstr>Format string</vt:lpstr>
      <vt:lpstr>Each format string</vt:lpstr>
      <vt:lpstr>PowerPoint 演示文稿</vt:lpstr>
      <vt:lpstr>Floating Point Precision</vt:lpstr>
      <vt:lpstr>Do this now</vt:lpstr>
      <vt:lpstr>More string formatting</vt:lpstr>
      <vt:lpstr>arg</vt:lpstr>
      <vt:lpstr>example</vt:lpstr>
      <vt:lpstr>nice for tables</vt:lpstr>
      <vt:lpstr>Iteration</vt:lpstr>
      <vt:lpstr>Iteration through a sequence</vt:lpstr>
      <vt:lpstr>PowerPoint 演示文稿</vt:lpstr>
      <vt:lpstr>enumerate function </vt:lpstr>
      <vt:lpstr>PowerPoint 演示文稿</vt:lpstr>
      <vt:lpstr>split function</vt:lpstr>
      <vt:lpstr>Example: reorder a name</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usnidem</dc:creator>
  <cp:lastModifiedBy>Chou Dilan</cp:lastModifiedBy>
  <cp:revision>100</cp:revision>
  <dcterms:created xsi:type="dcterms:W3CDTF">2012-03-21T18:49:41Z</dcterms:created>
  <dcterms:modified xsi:type="dcterms:W3CDTF">2020-11-21T19:12:38Z</dcterms:modified>
</cp:coreProperties>
</file>